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288000" cy="10287000"/>
  <p:notesSz cx="6858000" cy="9144000"/>
  <p:embeddedFontLst>
    <p:embeddedFont>
      <p:font typeface="Gothic A1" panose="020B0600000101010101" charset="-127"/>
      <p:regular r:id="rId12"/>
    </p:embeddedFont>
    <p:embeddedFont>
      <p:font typeface="Gothic A1 Bold" panose="020B0600000101010101" charset="-127"/>
      <p:regular r:id="rId13"/>
    </p:embeddedFont>
    <p:embeddedFont>
      <p:font typeface="Gothic A1 Heavy" panose="020B0600000101010101" charset="-127"/>
      <p:regular r:id="rId14"/>
    </p:embeddedFont>
    <p:embeddedFont>
      <p:font typeface="Gothic A1 Medium" panose="020B0600000101010101" charset="-127"/>
      <p:regular r:id="rId15"/>
    </p:embeddedFont>
    <p:embeddedFont>
      <p:font typeface="Gothic A1 Semi-Bold" panose="020B0600000101010101" charset="-127"/>
      <p:regular r:id="rId16"/>
    </p:embeddedFont>
    <p:embeddedFont>
      <p:font typeface="Gothic A1 Ultra-Bold" panose="020B0600000101010101" charset="-127"/>
      <p:regular r:id="rId17"/>
    </p:embeddedFon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Montserrat Ultra-Bold" panose="020B0600000101010101" charset="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1" d="100"/>
          <a:sy n="71" d="100"/>
        </p:scale>
        <p:origin x="714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svg"/><Relationship Id="rId7" Type="http://schemas.openxmlformats.org/officeDocument/2006/relationships/image" Target="../media/image19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11" Type="http://schemas.openxmlformats.org/officeDocument/2006/relationships/image" Target="../media/image23.svg"/><Relationship Id="rId5" Type="http://schemas.openxmlformats.org/officeDocument/2006/relationships/image" Target="../media/image17.sv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A1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47279" y="547279"/>
            <a:ext cx="17193441" cy="9192441"/>
            <a:chOff x="0" y="0"/>
            <a:chExt cx="6272214" cy="335342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272214" cy="3353427"/>
            </a:xfrm>
            <a:custGeom>
              <a:avLst/>
              <a:gdLst/>
              <a:ahLst/>
              <a:cxnLst/>
              <a:rect l="l" t="t" r="r" b="b"/>
              <a:pathLst>
                <a:path w="6272214" h="3353427">
                  <a:moveTo>
                    <a:pt x="0" y="0"/>
                  </a:moveTo>
                  <a:lnTo>
                    <a:pt x="0" y="3353427"/>
                  </a:lnTo>
                  <a:lnTo>
                    <a:pt x="6272214" y="3353427"/>
                  </a:lnTo>
                  <a:lnTo>
                    <a:pt x="6272214" y="0"/>
                  </a:lnTo>
                  <a:lnTo>
                    <a:pt x="0" y="0"/>
                  </a:lnTo>
                  <a:close/>
                  <a:moveTo>
                    <a:pt x="6211254" y="3292468"/>
                  </a:moveTo>
                  <a:lnTo>
                    <a:pt x="59690" y="3292468"/>
                  </a:lnTo>
                  <a:lnTo>
                    <a:pt x="59690" y="59690"/>
                  </a:lnTo>
                  <a:lnTo>
                    <a:pt x="6211254" y="59690"/>
                  </a:lnTo>
                  <a:lnTo>
                    <a:pt x="6211254" y="3292468"/>
                  </a:lnTo>
                  <a:close/>
                </a:path>
              </a:pathLst>
            </a:custGeom>
            <a:solidFill>
              <a:srgbClr val="FFFFFF">
                <a:alpha val="19608"/>
              </a:srgbClr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4" name="AutoShape 4"/>
          <p:cNvSpPr/>
          <p:nvPr/>
        </p:nvSpPr>
        <p:spPr>
          <a:xfrm>
            <a:off x="-198120" y="2720808"/>
            <a:ext cx="1335677" cy="0"/>
          </a:xfrm>
          <a:prstGeom prst="line">
            <a:avLst/>
          </a:prstGeom>
          <a:ln w="142875" cap="flat">
            <a:solidFill>
              <a:srgbClr val="0B3B7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" name="Freeform 5"/>
          <p:cNvSpPr/>
          <p:nvPr/>
        </p:nvSpPr>
        <p:spPr>
          <a:xfrm>
            <a:off x="10028970" y="3655243"/>
            <a:ext cx="7230330" cy="6084477"/>
          </a:xfrm>
          <a:custGeom>
            <a:avLst/>
            <a:gdLst/>
            <a:ahLst/>
            <a:cxnLst/>
            <a:rect l="l" t="t" r="r" b="b"/>
            <a:pathLst>
              <a:path w="7230330" h="6084477">
                <a:moveTo>
                  <a:pt x="0" y="0"/>
                </a:moveTo>
                <a:lnTo>
                  <a:pt x="7230330" y="0"/>
                </a:lnTo>
                <a:lnTo>
                  <a:pt x="7230330" y="6084478"/>
                </a:lnTo>
                <a:lnTo>
                  <a:pt x="0" y="60844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TextBox 6"/>
          <p:cNvSpPr txBox="1"/>
          <p:nvPr/>
        </p:nvSpPr>
        <p:spPr>
          <a:xfrm>
            <a:off x="1397913" y="1922069"/>
            <a:ext cx="14134484" cy="28797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624"/>
              </a:lnSpc>
            </a:pPr>
            <a:r>
              <a:rPr lang="en-US" sz="8499" spc="-169">
                <a:solidFill>
                  <a:srgbClr val="0B3B7B"/>
                </a:solidFill>
                <a:ea typeface="Gothic A1 Heavy"/>
              </a:rPr>
              <a:t>금융상품 추천 </a:t>
            </a:r>
          </a:p>
          <a:p>
            <a:pPr>
              <a:lnSpc>
                <a:spcPts val="10624"/>
              </a:lnSpc>
            </a:pPr>
            <a:r>
              <a:rPr lang="en-US" sz="8499" spc="-169">
                <a:solidFill>
                  <a:srgbClr val="0B3B7B"/>
                </a:solidFill>
                <a:ea typeface="Gothic A1 Heavy"/>
              </a:rPr>
              <a:t>웹페이지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557515" y="7463963"/>
            <a:ext cx="4583398" cy="1123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spc="-150">
                <a:solidFill>
                  <a:srgbClr val="0B3B7B"/>
                </a:solidFill>
                <a:latin typeface="Gothic A1 Ultra-Bold"/>
                <a:ea typeface="Gothic A1 Ultra-Bold"/>
              </a:rPr>
              <a:t>TeamMate : 이진성 강준혁</a:t>
            </a:r>
          </a:p>
          <a:p>
            <a:pPr>
              <a:lnSpc>
                <a:spcPts val="4200"/>
              </a:lnSpc>
              <a:spcBef>
                <a:spcPct val="0"/>
              </a:spcBef>
            </a:pPr>
            <a:endParaRPr lang="en-US" sz="3000" spc="-150">
              <a:solidFill>
                <a:srgbClr val="0B3B7B"/>
              </a:solidFill>
              <a:latin typeface="Gothic A1 Ultra-Bold"/>
              <a:ea typeface="Gothic A1 Ultra-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A1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47279" y="547279"/>
            <a:ext cx="17193441" cy="9192441"/>
            <a:chOff x="0" y="0"/>
            <a:chExt cx="6272214" cy="335342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272214" cy="3353427"/>
            </a:xfrm>
            <a:custGeom>
              <a:avLst/>
              <a:gdLst/>
              <a:ahLst/>
              <a:cxnLst/>
              <a:rect l="l" t="t" r="r" b="b"/>
              <a:pathLst>
                <a:path w="6272214" h="3353427">
                  <a:moveTo>
                    <a:pt x="0" y="0"/>
                  </a:moveTo>
                  <a:lnTo>
                    <a:pt x="0" y="3353427"/>
                  </a:lnTo>
                  <a:lnTo>
                    <a:pt x="6272214" y="3353427"/>
                  </a:lnTo>
                  <a:lnTo>
                    <a:pt x="6272214" y="0"/>
                  </a:lnTo>
                  <a:lnTo>
                    <a:pt x="0" y="0"/>
                  </a:lnTo>
                  <a:close/>
                  <a:moveTo>
                    <a:pt x="6211254" y="3292468"/>
                  </a:moveTo>
                  <a:lnTo>
                    <a:pt x="59690" y="3292468"/>
                  </a:lnTo>
                  <a:lnTo>
                    <a:pt x="59690" y="59690"/>
                  </a:lnTo>
                  <a:lnTo>
                    <a:pt x="6211254" y="59690"/>
                  </a:lnTo>
                  <a:lnTo>
                    <a:pt x="6211254" y="3292468"/>
                  </a:lnTo>
                  <a:close/>
                </a:path>
              </a:pathLst>
            </a:custGeom>
            <a:solidFill>
              <a:srgbClr val="FFFFFF">
                <a:alpha val="19608"/>
              </a:srgbClr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4" name="AutoShape 4"/>
          <p:cNvSpPr/>
          <p:nvPr/>
        </p:nvSpPr>
        <p:spPr>
          <a:xfrm>
            <a:off x="-198120" y="2720808"/>
            <a:ext cx="1335677" cy="0"/>
          </a:xfrm>
          <a:prstGeom prst="line">
            <a:avLst/>
          </a:prstGeom>
          <a:ln w="142875" cap="flat">
            <a:solidFill>
              <a:srgbClr val="0B3B7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/>
          <p:cNvSpPr txBox="1"/>
          <p:nvPr/>
        </p:nvSpPr>
        <p:spPr>
          <a:xfrm>
            <a:off x="1397913" y="1922069"/>
            <a:ext cx="14134484" cy="28797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624"/>
              </a:lnSpc>
            </a:pPr>
            <a:r>
              <a:rPr lang="en-US" sz="8499" spc="-169">
                <a:solidFill>
                  <a:srgbClr val="0B3B7B"/>
                </a:solidFill>
                <a:ea typeface="Gothic A1 Heavy"/>
              </a:rPr>
              <a:t>감사합니다</a:t>
            </a:r>
          </a:p>
          <a:p>
            <a:pPr>
              <a:lnSpc>
                <a:spcPts val="10624"/>
              </a:lnSpc>
            </a:pPr>
            <a:r>
              <a:rPr lang="en-US" sz="8499" spc="-169">
                <a:solidFill>
                  <a:srgbClr val="0B3B7B"/>
                </a:solidFill>
                <a:latin typeface="Gothic A1 Heavy"/>
              </a:rPr>
              <a:t>Q&amp;A</a:t>
            </a:r>
          </a:p>
        </p:txBody>
      </p:sp>
      <p:sp>
        <p:nvSpPr>
          <p:cNvPr id="6" name="Freeform 6"/>
          <p:cNvSpPr/>
          <p:nvPr/>
        </p:nvSpPr>
        <p:spPr>
          <a:xfrm>
            <a:off x="9144000" y="3117049"/>
            <a:ext cx="7636844" cy="6622671"/>
          </a:xfrm>
          <a:custGeom>
            <a:avLst/>
            <a:gdLst/>
            <a:ahLst/>
            <a:cxnLst/>
            <a:rect l="l" t="t" r="r" b="b"/>
            <a:pathLst>
              <a:path w="7636844" h="6622671">
                <a:moveTo>
                  <a:pt x="0" y="0"/>
                </a:moveTo>
                <a:lnTo>
                  <a:pt x="7636844" y="0"/>
                </a:lnTo>
                <a:lnTo>
                  <a:pt x="7636844" y="6622672"/>
                </a:lnTo>
                <a:lnTo>
                  <a:pt x="0" y="66226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620193" y="1151164"/>
            <a:ext cx="6949295" cy="8419070"/>
            <a:chOff x="0" y="0"/>
            <a:chExt cx="9265727" cy="11225427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t="9616" b="9616"/>
            <a:stretch>
              <a:fillRect/>
            </a:stretch>
          </p:blipFill>
          <p:spPr>
            <a:xfrm>
              <a:off x="0" y="0"/>
              <a:ext cx="9265727" cy="11225427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-106109" y="-115661"/>
            <a:ext cx="18500217" cy="518101"/>
            <a:chOff x="0" y="0"/>
            <a:chExt cx="4872485" cy="13645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872485" cy="136455"/>
            </a:xfrm>
            <a:custGeom>
              <a:avLst/>
              <a:gdLst/>
              <a:ahLst/>
              <a:cxnLst/>
              <a:rect l="l" t="t" r="r" b="b"/>
              <a:pathLst>
                <a:path w="4872485" h="136455">
                  <a:moveTo>
                    <a:pt x="0" y="0"/>
                  </a:moveTo>
                  <a:lnTo>
                    <a:pt x="4872485" y="0"/>
                  </a:lnTo>
                  <a:lnTo>
                    <a:pt x="4872485" y="136455"/>
                  </a:lnTo>
                  <a:lnTo>
                    <a:pt x="0" y="136455"/>
                  </a:lnTo>
                  <a:close/>
                </a:path>
              </a:pathLst>
            </a:custGeom>
            <a:solidFill>
              <a:srgbClr val="1FA1E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28575"/>
              <a:ext cx="4872485" cy="1650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7" name="AutoShape 7"/>
          <p:cNvSpPr/>
          <p:nvPr/>
        </p:nvSpPr>
        <p:spPr>
          <a:xfrm>
            <a:off x="-306977" y="1479777"/>
            <a:ext cx="1335677" cy="0"/>
          </a:xfrm>
          <a:prstGeom prst="line">
            <a:avLst/>
          </a:prstGeom>
          <a:ln w="142875" cap="flat">
            <a:solidFill>
              <a:srgbClr val="0B3B7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8" name="AutoShape 8"/>
          <p:cNvSpPr/>
          <p:nvPr/>
        </p:nvSpPr>
        <p:spPr>
          <a:xfrm>
            <a:off x="-306977" y="5360699"/>
            <a:ext cx="1335677" cy="0"/>
          </a:xfrm>
          <a:prstGeom prst="line">
            <a:avLst/>
          </a:prstGeom>
          <a:ln w="142875" cap="flat">
            <a:solidFill>
              <a:srgbClr val="0B3B7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9" name="TextBox 9"/>
          <p:cNvSpPr txBox="1"/>
          <p:nvPr/>
        </p:nvSpPr>
        <p:spPr>
          <a:xfrm>
            <a:off x="1273629" y="1017814"/>
            <a:ext cx="6609576" cy="971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en-US" sz="5500" spc="-220">
                <a:solidFill>
                  <a:srgbClr val="1FA1E4"/>
                </a:solidFill>
                <a:latin typeface="Gothic A1 Ultra-Bold"/>
              </a:rPr>
              <a:t>Concept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73629" y="4684424"/>
            <a:ext cx="7761466" cy="1162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919"/>
              </a:lnSpc>
              <a:spcBef>
                <a:spcPct val="0"/>
              </a:spcBef>
            </a:pPr>
            <a:r>
              <a:rPr lang="en-US" sz="6599" spc="-263">
                <a:solidFill>
                  <a:srgbClr val="1FA1E4"/>
                </a:solidFill>
                <a:ea typeface="Gothic A1 Ultra-Bold"/>
              </a:rPr>
              <a:t>목표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1273629" y="2196764"/>
            <a:ext cx="7870371" cy="1935161"/>
            <a:chOff x="0" y="0"/>
            <a:chExt cx="2072855" cy="50967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072855" cy="509672"/>
            </a:xfrm>
            <a:custGeom>
              <a:avLst/>
              <a:gdLst/>
              <a:ahLst/>
              <a:cxnLst/>
              <a:rect l="l" t="t" r="r" b="b"/>
              <a:pathLst>
                <a:path w="2072855" h="509672">
                  <a:moveTo>
                    <a:pt x="0" y="0"/>
                  </a:moveTo>
                  <a:lnTo>
                    <a:pt x="2072855" y="0"/>
                  </a:lnTo>
                  <a:lnTo>
                    <a:pt x="2072855" y="509672"/>
                  </a:lnTo>
                  <a:lnTo>
                    <a:pt x="0" y="509672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28575"/>
              <a:ext cx="2072855" cy="5382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273629" y="6398924"/>
            <a:ext cx="7870371" cy="1935161"/>
            <a:chOff x="0" y="0"/>
            <a:chExt cx="2072855" cy="509672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072855" cy="509672"/>
            </a:xfrm>
            <a:custGeom>
              <a:avLst/>
              <a:gdLst/>
              <a:ahLst/>
              <a:cxnLst/>
              <a:rect l="l" t="t" r="r" b="b"/>
              <a:pathLst>
                <a:path w="2072855" h="509672">
                  <a:moveTo>
                    <a:pt x="0" y="0"/>
                  </a:moveTo>
                  <a:lnTo>
                    <a:pt x="2072855" y="0"/>
                  </a:lnTo>
                  <a:lnTo>
                    <a:pt x="2072855" y="509672"/>
                  </a:lnTo>
                  <a:lnTo>
                    <a:pt x="0" y="509672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28575"/>
              <a:ext cx="2072855" cy="5382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1522108" y="2538552"/>
            <a:ext cx="7340264" cy="1156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88" lvl="1" indent="-226694" algn="just">
              <a:lnSpc>
                <a:spcPts val="2939"/>
              </a:lnSpc>
              <a:buFont typeface="Arial"/>
              <a:buChar char="•"/>
            </a:pPr>
            <a:r>
              <a:rPr lang="en-US" sz="2099" spc="-52">
                <a:solidFill>
                  <a:srgbClr val="494949"/>
                </a:solidFill>
                <a:latin typeface="Gothic A1 Medium"/>
                <a:ea typeface="Gothic A1 Medium"/>
              </a:rPr>
              <a:t>우리의 웹페이지에 들어오는 누구나 이용에 불편함이 없도록 하자.</a:t>
            </a:r>
          </a:p>
          <a:p>
            <a:pPr marL="453388" lvl="1" indent="-226694" algn="just">
              <a:lnSpc>
                <a:spcPts val="2939"/>
              </a:lnSpc>
              <a:spcBef>
                <a:spcPct val="0"/>
              </a:spcBef>
              <a:buFont typeface="Arial"/>
              <a:buChar char="•"/>
            </a:pPr>
            <a:r>
              <a:rPr lang="en-US" sz="2099" spc="-52">
                <a:solidFill>
                  <a:srgbClr val="494949"/>
                </a:solidFill>
                <a:ea typeface="Gothic A1 Medium"/>
              </a:rPr>
              <a:t>상품추천 페이지라는 정체성 지키기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522108" y="6522896"/>
            <a:ext cx="7340264" cy="15932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26104" lvl="1" indent="-313052" algn="just">
              <a:lnSpc>
                <a:spcPts val="4059"/>
              </a:lnSpc>
              <a:buFont typeface="Arial"/>
              <a:buChar char="•"/>
            </a:pPr>
            <a:r>
              <a:rPr lang="en-US" sz="2899" spc="-72">
                <a:solidFill>
                  <a:srgbClr val="494949"/>
                </a:solidFill>
                <a:ea typeface="Gothic A1 Medium"/>
              </a:rPr>
              <a:t>필수구현과제 모두 완료</a:t>
            </a:r>
          </a:p>
          <a:p>
            <a:pPr marL="626104" lvl="1" indent="-313052" algn="just">
              <a:lnSpc>
                <a:spcPts val="4059"/>
              </a:lnSpc>
              <a:buFont typeface="Arial"/>
              <a:buChar char="•"/>
            </a:pPr>
            <a:r>
              <a:rPr lang="en-US" sz="2899" spc="-72">
                <a:solidFill>
                  <a:srgbClr val="494949"/>
                </a:solidFill>
                <a:ea typeface="Gothic A1 Medium"/>
              </a:rPr>
              <a:t>메인 페이지 디자인</a:t>
            </a:r>
          </a:p>
          <a:p>
            <a:pPr marL="626104" lvl="1" indent="-313052" algn="just">
              <a:lnSpc>
                <a:spcPts val="4059"/>
              </a:lnSpc>
              <a:spcBef>
                <a:spcPct val="0"/>
              </a:spcBef>
              <a:buFont typeface="Arial"/>
              <a:buChar char="•"/>
            </a:pPr>
            <a:r>
              <a:rPr lang="en-US" sz="2899" spc="-72">
                <a:solidFill>
                  <a:srgbClr val="494949"/>
                </a:solidFill>
                <a:ea typeface="Gothic A1 Medium"/>
              </a:rPr>
              <a:t>디테일한 부분까지 완성하기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1215399" y="6904419"/>
            <a:ext cx="7611784" cy="1952321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3249"/>
              </a:lnSpc>
            </a:pPr>
            <a:endParaRPr/>
          </a:p>
        </p:txBody>
      </p:sp>
      <p:grpSp>
        <p:nvGrpSpPr>
          <p:cNvPr id="5" name="Group 5"/>
          <p:cNvGrpSpPr/>
          <p:nvPr/>
        </p:nvGrpSpPr>
        <p:grpSpPr>
          <a:xfrm>
            <a:off x="1237812" y="6358496"/>
            <a:ext cx="7611784" cy="698844"/>
            <a:chOff x="0" y="0"/>
            <a:chExt cx="2004750" cy="18405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004750" cy="184058"/>
            </a:xfrm>
            <a:custGeom>
              <a:avLst/>
              <a:gdLst/>
              <a:ahLst/>
              <a:cxnLst/>
              <a:rect l="l" t="t" r="r" b="b"/>
              <a:pathLst>
                <a:path w="2004750" h="184058">
                  <a:moveTo>
                    <a:pt x="0" y="0"/>
                  </a:moveTo>
                  <a:lnTo>
                    <a:pt x="2004750" y="0"/>
                  </a:lnTo>
                  <a:lnTo>
                    <a:pt x="2004750" y="184058"/>
                  </a:lnTo>
                  <a:lnTo>
                    <a:pt x="0" y="184058"/>
                  </a:lnTo>
                  <a:close/>
                </a:path>
              </a:pathLst>
            </a:custGeom>
            <a:solidFill>
              <a:srgbClr val="1FA1E4"/>
            </a:solid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2004750" cy="2126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9438405" y="6364497"/>
            <a:ext cx="7611784" cy="698844"/>
            <a:chOff x="0" y="0"/>
            <a:chExt cx="2004750" cy="18405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004750" cy="184058"/>
            </a:xfrm>
            <a:custGeom>
              <a:avLst/>
              <a:gdLst/>
              <a:ahLst/>
              <a:cxnLst/>
              <a:rect l="l" t="t" r="r" b="b"/>
              <a:pathLst>
                <a:path w="2004750" h="184058">
                  <a:moveTo>
                    <a:pt x="0" y="0"/>
                  </a:moveTo>
                  <a:lnTo>
                    <a:pt x="2004750" y="0"/>
                  </a:lnTo>
                  <a:lnTo>
                    <a:pt x="2004750" y="184058"/>
                  </a:lnTo>
                  <a:lnTo>
                    <a:pt x="0" y="184058"/>
                  </a:lnTo>
                  <a:close/>
                </a:path>
              </a:pathLst>
            </a:custGeom>
            <a:solidFill>
              <a:srgbClr val="1FA1E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28575"/>
              <a:ext cx="2004750" cy="2126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237812" y="3090151"/>
            <a:ext cx="7611784" cy="3226721"/>
            <a:chOff x="0" y="0"/>
            <a:chExt cx="10149045" cy="4302294"/>
          </a:xfrm>
        </p:grpSpPr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2"/>
            <a:srcRect l="710" t="23388" r="4629" b="16382"/>
            <a:stretch>
              <a:fillRect/>
            </a:stretch>
          </p:blipFill>
          <p:spPr>
            <a:xfrm>
              <a:off x="0" y="0"/>
              <a:ext cx="10149045" cy="4302294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9438405" y="3090151"/>
            <a:ext cx="7611784" cy="3226721"/>
            <a:chOff x="0" y="0"/>
            <a:chExt cx="10149045" cy="4302294"/>
          </a:xfrm>
        </p:grpSpPr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/>
            <a:srcRect l="1722" t="10277" r="382" b="29456"/>
            <a:stretch>
              <a:fillRect/>
            </a:stretch>
          </p:blipFill>
          <p:spPr>
            <a:xfrm>
              <a:off x="0" y="0"/>
              <a:ext cx="10149045" cy="4302294"/>
            </a:xfrm>
            <a:prstGeom prst="rect">
              <a:avLst/>
            </a:prstGeom>
          </p:spPr>
        </p:pic>
      </p:grpSp>
      <p:sp>
        <p:nvSpPr>
          <p:cNvPr id="20" name="TextBox 20"/>
          <p:cNvSpPr txBox="1"/>
          <p:nvPr/>
        </p:nvSpPr>
        <p:spPr>
          <a:xfrm>
            <a:off x="1681444" y="7258215"/>
            <a:ext cx="6703281" cy="3237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80"/>
              </a:lnSpc>
            </a:pPr>
            <a:r>
              <a:rPr lang="en-US" sz="1800" spc="-26" dirty="0">
                <a:solidFill>
                  <a:srgbClr val="494949"/>
                </a:solidFill>
                <a:latin typeface="Gothic A1 Medium"/>
                <a:ea typeface="Gothic A1 Medium"/>
              </a:rPr>
              <a:t>. 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237812" y="6464364"/>
            <a:ext cx="7611784" cy="3820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50"/>
              </a:lnSpc>
            </a:pPr>
            <a:r>
              <a:rPr lang="en-US" sz="2600" spc="-65" dirty="0">
                <a:solidFill>
                  <a:srgbClr val="FFFFFF"/>
                </a:solidFill>
                <a:latin typeface="Gothic A1 Ultra-Bold"/>
                <a:ea typeface="Gothic A1 Ultra-Bold"/>
              </a:rPr>
              <a:t>Back : DRF( Django Rest Framework)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9438405" y="6464364"/>
            <a:ext cx="7611784" cy="3820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50"/>
              </a:lnSpc>
            </a:pPr>
            <a:r>
              <a:rPr lang="en-US" sz="2600" spc="-65" dirty="0">
                <a:solidFill>
                  <a:srgbClr val="FFFFFF"/>
                </a:solidFill>
                <a:latin typeface="Gothic A1 Ultra-Bold"/>
                <a:ea typeface="Gothic A1 Ultra-Bold"/>
              </a:rPr>
              <a:t>Vue.js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-106109" y="-115661"/>
            <a:ext cx="18500217" cy="518101"/>
            <a:chOff x="0" y="0"/>
            <a:chExt cx="4872485" cy="136455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4872485" cy="136455"/>
            </a:xfrm>
            <a:custGeom>
              <a:avLst/>
              <a:gdLst/>
              <a:ahLst/>
              <a:cxnLst/>
              <a:rect l="l" t="t" r="r" b="b"/>
              <a:pathLst>
                <a:path w="4872485" h="136455">
                  <a:moveTo>
                    <a:pt x="0" y="0"/>
                  </a:moveTo>
                  <a:lnTo>
                    <a:pt x="4872485" y="0"/>
                  </a:lnTo>
                  <a:lnTo>
                    <a:pt x="4872485" y="136455"/>
                  </a:lnTo>
                  <a:lnTo>
                    <a:pt x="0" y="136455"/>
                  </a:lnTo>
                  <a:close/>
                </a:path>
              </a:pathLst>
            </a:custGeom>
            <a:solidFill>
              <a:srgbClr val="1FA1E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-28575"/>
              <a:ext cx="4872485" cy="1650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26" name="AutoShape 26"/>
          <p:cNvSpPr/>
          <p:nvPr/>
        </p:nvSpPr>
        <p:spPr>
          <a:xfrm>
            <a:off x="-306977" y="1479777"/>
            <a:ext cx="1335677" cy="0"/>
          </a:xfrm>
          <a:prstGeom prst="line">
            <a:avLst/>
          </a:prstGeom>
          <a:ln w="142875" cap="flat">
            <a:solidFill>
              <a:srgbClr val="0B3B7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7" name="TextBox 27"/>
          <p:cNvSpPr txBox="1"/>
          <p:nvPr/>
        </p:nvSpPr>
        <p:spPr>
          <a:xfrm>
            <a:off x="1273629" y="1017814"/>
            <a:ext cx="6609576" cy="971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en-US" sz="5500" spc="-220">
                <a:solidFill>
                  <a:srgbClr val="1FA1E4"/>
                </a:solidFill>
                <a:ea typeface="Gothic A1 Ultra-Bold"/>
              </a:rPr>
              <a:t>개발환경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898415" y="2700471"/>
            <a:ext cx="5044672" cy="3240826"/>
            <a:chOff x="0" y="0"/>
            <a:chExt cx="6726229" cy="4321102"/>
          </a:xfrm>
        </p:grpSpPr>
        <p:grpSp>
          <p:nvGrpSpPr>
            <p:cNvPr id="3" name="Group 3"/>
            <p:cNvGrpSpPr/>
            <p:nvPr/>
          </p:nvGrpSpPr>
          <p:grpSpPr>
            <a:xfrm>
              <a:off x="1808" y="0"/>
              <a:ext cx="6724421" cy="1137264"/>
              <a:chOff x="0" y="0"/>
              <a:chExt cx="1097646" cy="185639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1097646" cy="185639"/>
              </a:xfrm>
              <a:custGeom>
                <a:avLst/>
                <a:gdLst/>
                <a:ahLst/>
                <a:cxnLst/>
                <a:rect l="l" t="t" r="r" b="b"/>
                <a:pathLst>
                  <a:path w="1097646" h="185639">
                    <a:moveTo>
                      <a:pt x="0" y="0"/>
                    </a:moveTo>
                    <a:lnTo>
                      <a:pt x="1097646" y="0"/>
                    </a:lnTo>
                    <a:lnTo>
                      <a:pt x="1097646" y="185639"/>
                    </a:lnTo>
                    <a:lnTo>
                      <a:pt x="0" y="185639"/>
                    </a:lnTo>
                    <a:close/>
                  </a:path>
                </a:pathLst>
              </a:custGeom>
              <a:solidFill>
                <a:srgbClr val="1FA1E4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5" name="TextBox 5"/>
              <p:cNvSpPr txBox="1"/>
              <p:nvPr/>
            </p:nvSpPr>
            <p:spPr>
              <a:xfrm>
                <a:off x="0" y="-19050"/>
                <a:ext cx="1097646" cy="20468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50"/>
                  </a:lnSpc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1808" y="1198738"/>
              <a:ext cx="6724421" cy="3122364"/>
              <a:chOff x="0" y="0"/>
              <a:chExt cx="1097646" cy="509672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1097646" cy="509672"/>
              </a:xfrm>
              <a:custGeom>
                <a:avLst/>
                <a:gdLst/>
                <a:ahLst/>
                <a:cxnLst/>
                <a:rect l="l" t="t" r="r" b="b"/>
                <a:pathLst>
                  <a:path w="1097646" h="509672">
                    <a:moveTo>
                      <a:pt x="0" y="0"/>
                    </a:moveTo>
                    <a:lnTo>
                      <a:pt x="1097646" y="0"/>
                    </a:lnTo>
                    <a:lnTo>
                      <a:pt x="1097646" y="509672"/>
                    </a:lnTo>
                    <a:lnTo>
                      <a:pt x="0" y="509672"/>
                    </a:lnTo>
                    <a:close/>
                  </a:path>
                </a:pathLst>
              </a:custGeom>
              <a:solidFill>
                <a:srgbClr val="F4F4F4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0" y="-19050"/>
                <a:ext cx="1097646" cy="52872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50"/>
                  </a:lnSpc>
                </a:pPr>
                <a:endParaRPr/>
              </a:p>
            </p:txBody>
          </p:sp>
        </p:grpSp>
        <p:sp>
          <p:nvSpPr>
            <p:cNvPr id="9" name="AutoShape 9"/>
            <p:cNvSpPr/>
            <p:nvPr/>
          </p:nvSpPr>
          <p:spPr>
            <a:xfrm>
              <a:off x="0" y="4259628"/>
              <a:ext cx="6726229" cy="0"/>
            </a:xfrm>
            <a:prstGeom prst="line">
              <a:avLst/>
            </a:prstGeom>
            <a:ln w="61474" cap="flat">
              <a:solidFill>
                <a:srgbClr val="1FA1E4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2898415" y="6376778"/>
            <a:ext cx="4972271" cy="3193456"/>
            <a:chOff x="0" y="0"/>
            <a:chExt cx="6629695" cy="4257942"/>
          </a:xfrm>
        </p:grpSpPr>
        <p:grpSp>
          <p:nvGrpSpPr>
            <p:cNvPr id="11" name="Group 11"/>
            <p:cNvGrpSpPr/>
            <p:nvPr/>
          </p:nvGrpSpPr>
          <p:grpSpPr>
            <a:xfrm>
              <a:off x="0" y="0"/>
              <a:ext cx="6629695" cy="1120641"/>
              <a:chOff x="0" y="0"/>
              <a:chExt cx="1098236" cy="185639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1098236" cy="185639"/>
              </a:xfrm>
              <a:custGeom>
                <a:avLst/>
                <a:gdLst/>
                <a:ahLst/>
                <a:cxnLst/>
                <a:rect l="l" t="t" r="r" b="b"/>
                <a:pathLst>
                  <a:path w="1098236" h="185639">
                    <a:moveTo>
                      <a:pt x="0" y="0"/>
                    </a:moveTo>
                    <a:lnTo>
                      <a:pt x="1098236" y="0"/>
                    </a:lnTo>
                    <a:lnTo>
                      <a:pt x="1098236" y="185639"/>
                    </a:lnTo>
                    <a:lnTo>
                      <a:pt x="0" y="185639"/>
                    </a:lnTo>
                    <a:close/>
                  </a:path>
                </a:pathLst>
              </a:custGeom>
              <a:solidFill>
                <a:srgbClr val="1FA1E4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3" name="TextBox 13"/>
              <p:cNvSpPr txBox="1"/>
              <p:nvPr/>
            </p:nvSpPr>
            <p:spPr>
              <a:xfrm>
                <a:off x="0" y="-19050"/>
                <a:ext cx="1098236" cy="20468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50"/>
                  </a:lnSpc>
                </a:pPr>
                <a:endParaRPr/>
              </a:p>
            </p:txBody>
          </p:sp>
        </p:grpSp>
        <p:grpSp>
          <p:nvGrpSpPr>
            <p:cNvPr id="14" name="Group 14"/>
            <p:cNvGrpSpPr/>
            <p:nvPr/>
          </p:nvGrpSpPr>
          <p:grpSpPr>
            <a:xfrm>
              <a:off x="0" y="1181217"/>
              <a:ext cx="6629695" cy="3076725"/>
              <a:chOff x="0" y="0"/>
              <a:chExt cx="1098236" cy="509672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1098236" cy="509672"/>
              </a:xfrm>
              <a:custGeom>
                <a:avLst/>
                <a:gdLst/>
                <a:ahLst/>
                <a:cxnLst/>
                <a:rect l="l" t="t" r="r" b="b"/>
                <a:pathLst>
                  <a:path w="1098236" h="509672">
                    <a:moveTo>
                      <a:pt x="0" y="0"/>
                    </a:moveTo>
                    <a:lnTo>
                      <a:pt x="1098236" y="0"/>
                    </a:lnTo>
                    <a:lnTo>
                      <a:pt x="1098236" y="509672"/>
                    </a:lnTo>
                    <a:lnTo>
                      <a:pt x="0" y="509672"/>
                    </a:lnTo>
                    <a:close/>
                  </a:path>
                </a:pathLst>
              </a:custGeom>
              <a:solidFill>
                <a:srgbClr val="F4F4F4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6" name="TextBox 16"/>
              <p:cNvSpPr txBox="1"/>
              <p:nvPr/>
            </p:nvSpPr>
            <p:spPr>
              <a:xfrm>
                <a:off x="0" y="-19050"/>
                <a:ext cx="1098236" cy="52872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50"/>
                  </a:lnSpc>
                </a:pPr>
                <a:endParaRPr/>
              </a:p>
            </p:txBody>
          </p:sp>
        </p:grpSp>
        <p:sp>
          <p:nvSpPr>
            <p:cNvPr id="17" name="AutoShape 17"/>
            <p:cNvSpPr/>
            <p:nvPr/>
          </p:nvSpPr>
          <p:spPr>
            <a:xfrm>
              <a:off x="891" y="4197366"/>
              <a:ext cx="6627914" cy="0"/>
            </a:xfrm>
            <a:prstGeom prst="line">
              <a:avLst/>
            </a:prstGeom>
            <a:ln w="60575" cap="flat">
              <a:solidFill>
                <a:srgbClr val="1FA1E4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9665655" y="2700471"/>
            <a:ext cx="4920242" cy="3160890"/>
            <a:chOff x="0" y="0"/>
            <a:chExt cx="6560323" cy="4214520"/>
          </a:xfrm>
        </p:grpSpPr>
        <p:grpSp>
          <p:nvGrpSpPr>
            <p:cNvPr id="19" name="Group 19"/>
            <p:cNvGrpSpPr/>
            <p:nvPr/>
          </p:nvGrpSpPr>
          <p:grpSpPr>
            <a:xfrm>
              <a:off x="881" y="0"/>
              <a:ext cx="6558560" cy="1109213"/>
              <a:chOff x="0" y="0"/>
              <a:chExt cx="1097646" cy="185639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1097646" cy="185639"/>
              </a:xfrm>
              <a:custGeom>
                <a:avLst/>
                <a:gdLst/>
                <a:ahLst/>
                <a:cxnLst/>
                <a:rect l="l" t="t" r="r" b="b"/>
                <a:pathLst>
                  <a:path w="1097646" h="185639">
                    <a:moveTo>
                      <a:pt x="0" y="0"/>
                    </a:moveTo>
                    <a:lnTo>
                      <a:pt x="1097646" y="0"/>
                    </a:lnTo>
                    <a:lnTo>
                      <a:pt x="1097646" y="185639"/>
                    </a:lnTo>
                    <a:lnTo>
                      <a:pt x="0" y="185639"/>
                    </a:lnTo>
                    <a:close/>
                  </a:path>
                </a:pathLst>
              </a:custGeom>
              <a:solidFill>
                <a:srgbClr val="1FA1E4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1" name="TextBox 21"/>
              <p:cNvSpPr txBox="1"/>
              <p:nvPr/>
            </p:nvSpPr>
            <p:spPr>
              <a:xfrm>
                <a:off x="0" y="-19050"/>
                <a:ext cx="1097646" cy="20468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50"/>
                  </a:lnSpc>
                </a:pPr>
                <a:endParaRPr/>
              </a:p>
            </p:txBody>
          </p:sp>
        </p:grpSp>
        <p:grpSp>
          <p:nvGrpSpPr>
            <p:cNvPr id="22" name="Group 22"/>
            <p:cNvGrpSpPr/>
            <p:nvPr/>
          </p:nvGrpSpPr>
          <p:grpSpPr>
            <a:xfrm>
              <a:off x="881" y="1169171"/>
              <a:ext cx="6558560" cy="3045349"/>
              <a:chOff x="0" y="0"/>
              <a:chExt cx="1097646" cy="509672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1097646" cy="509672"/>
              </a:xfrm>
              <a:custGeom>
                <a:avLst/>
                <a:gdLst/>
                <a:ahLst/>
                <a:cxnLst/>
                <a:rect l="l" t="t" r="r" b="b"/>
                <a:pathLst>
                  <a:path w="1097646" h="509672">
                    <a:moveTo>
                      <a:pt x="0" y="0"/>
                    </a:moveTo>
                    <a:lnTo>
                      <a:pt x="1097646" y="0"/>
                    </a:lnTo>
                    <a:lnTo>
                      <a:pt x="1097646" y="509672"/>
                    </a:lnTo>
                    <a:lnTo>
                      <a:pt x="0" y="509672"/>
                    </a:lnTo>
                    <a:close/>
                  </a:path>
                </a:pathLst>
              </a:custGeom>
              <a:solidFill>
                <a:srgbClr val="F4F4F4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4" name="TextBox 24"/>
              <p:cNvSpPr txBox="1"/>
              <p:nvPr/>
            </p:nvSpPr>
            <p:spPr>
              <a:xfrm>
                <a:off x="0" y="-19050"/>
                <a:ext cx="1097646" cy="52872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50"/>
                  </a:lnSpc>
                </a:pPr>
                <a:endParaRPr/>
              </a:p>
            </p:txBody>
          </p:sp>
        </p:grpSp>
        <p:sp>
          <p:nvSpPr>
            <p:cNvPr id="25" name="AutoShape 25"/>
            <p:cNvSpPr/>
            <p:nvPr/>
          </p:nvSpPr>
          <p:spPr>
            <a:xfrm>
              <a:off x="0" y="4154562"/>
              <a:ext cx="6560323" cy="0"/>
            </a:xfrm>
            <a:prstGeom prst="line">
              <a:avLst/>
            </a:prstGeom>
            <a:ln w="59958" cap="flat">
              <a:solidFill>
                <a:srgbClr val="1FA1E4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9665655" y="6410194"/>
            <a:ext cx="4920242" cy="3160040"/>
            <a:chOff x="0" y="0"/>
            <a:chExt cx="6560323" cy="4213387"/>
          </a:xfrm>
        </p:grpSpPr>
        <p:grpSp>
          <p:nvGrpSpPr>
            <p:cNvPr id="27" name="Group 27"/>
            <p:cNvGrpSpPr/>
            <p:nvPr/>
          </p:nvGrpSpPr>
          <p:grpSpPr>
            <a:xfrm>
              <a:off x="0" y="0"/>
              <a:ext cx="6560323" cy="1108915"/>
              <a:chOff x="0" y="0"/>
              <a:chExt cx="1098236" cy="185639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1098236" cy="185639"/>
              </a:xfrm>
              <a:custGeom>
                <a:avLst/>
                <a:gdLst/>
                <a:ahLst/>
                <a:cxnLst/>
                <a:rect l="l" t="t" r="r" b="b"/>
                <a:pathLst>
                  <a:path w="1098236" h="185639">
                    <a:moveTo>
                      <a:pt x="0" y="0"/>
                    </a:moveTo>
                    <a:lnTo>
                      <a:pt x="1098236" y="0"/>
                    </a:lnTo>
                    <a:lnTo>
                      <a:pt x="1098236" y="185639"/>
                    </a:lnTo>
                    <a:lnTo>
                      <a:pt x="0" y="185639"/>
                    </a:lnTo>
                    <a:close/>
                  </a:path>
                </a:pathLst>
              </a:custGeom>
              <a:solidFill>
                <a:srgbClr val="1FA1E4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9" name="TextBox 29"/>
              <p:cNvSpPr txBox="1"/>
              <p:nvPr/>
            </p:nvSpPr>
            <p:spPr>
              <a:xfrm>
                <a:off x="0" y="-28575"/>
                <a:ext cx="1098236" cy="21421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49"/>
                  </a:lnSpc>
                </a:pPr>
                <a:endParaRPr/>
              </a:p>
            </p:txBody>
          </p:sp>
        </p:grpSp>
        <p:grpSp>
          <p:nvGrpSpPr>
            <p:cNvPr id="30" name="Group 30"/>
            <p:cNvGrpSpPr/>
            <p:nvPr/>
          </p:nvGrpSpPr>
          <p:grpSpPr>
            <a:xfrm>
              <a:off x="0" y="1168857"/>
              <a:ext cx="6560323" cy="3044531"/>
              <a:chOff x="0" y="0"/>
              <a:chExt cx="1098236" cy="509672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1098236" cy="509672"/>
              </a:xfrm>
              <a:custGeom>
                <a:avLst/>
                <a:gdLst/>
                <a:ahLst/>
                <a:cxnLst/>
                <a:rect l="l" t="t" r="r" b="b"/>
                <a:pathLst>
                  <a:path w="1098236" h="509672">
                    <a:moveTo>
                      <a:pt x="0" y="0"/>
                    </a:moveTo>
                    <a:lnTo>
                      <a:pt x="1098236" y="0"/>
                    </a:lnTo>
                    <a:lnTo>
                      <a:pt x="1098236" y="509672"/>
                    </a:lnTo>
                    <a:lnTo>
                      <a:pt x="0" y="509672"/>
                    </a:lnTo>
                    <a:close/>
                  </a:path>
                </a:pathLst>
              </a:custGeom>
              <a:solidFill>
                <a:srgbClr val="F4F4F4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" name="TextBox 32"/>
              <p:cNvSpPr txBox="1"/>
              <p:nvPr/>
            </p:nvSpPr>
            <p:spPr>
              <a:xfrm>
                <a:off x="0" y="-28575"/>
                <a:ext cx="1098236" cy="53824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49"/>
                  </a:lnSpc>
                </a:pPr>
                <a:endParaRPr/>
              </a:p>
            </p:txBody>
          </p:sp>
        </p:grpSp>
        <p:sp>
          <p:nvSpPr>
            <p:cNvPr id="33" name="AutoShape 33"/>
            <p:cNvSpPr/>
            <p:nvPr/>
          </p:nvSpPr>
          <p:spPr>
            <a:xfrm>
              <a:off x="881" y="4153446"/>
              <a:ext cx="6558560" cy="0"/>
            </a:xfrm>
            <a:prstGeom prst="line">
              <a:avLst/>
            </a:prstGeom>
            <a:ln w="59942" cap="flat">
              <a:solidFill>
                <a:srgbClr val="1FA1E4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-106109" y="-115661"/>
            <a:ext cx="18500217" cy="518101"/>
            <a:chOff x="0" y="0"/>
            <a:chExt cx="4872485" cy="136455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4872485" cy="136455"/>
            </a:xfrm>
            <a:custGeom>
              <a:avLst/>
              <a:gdLst/>
              <a:ahLst/>
              <a:cxnLst/>
              <a:rect l="l" t="t" r="r" b="b"/>
              <a:pathLst>
                <a:path w="4872485" h="136455">
                  <a:moveTo>
                    <a:pt x="0" y="0"/>
                  </a:moveTo>
                  <a:lnTo>
                    <a:pt x="4872485" y="0"/>
                  </a:lnTo>
                  <a:lnTo>
                    <a:pt x="4872485" y="136455"/>
                  </a:lnTo>
                  <a:lnTo>
                    <a:pt x="0" y="136455"/>
                  </a:lnTo>
                  <a:close/>
                </a:path>
              </a:pathLst>
            </a:custGeom>
            <a:solidFill>
              <a:srgbClr val="1FA1E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6" name="TextBox 36"/>
            <p:cNvSpPr txBox="1"/>
            <p:nvPr/>
          </p:nvSpPr>
          <p:spPr>
            <a:xfrm>
              <a:off x="0" y="-28575"/>
              <a:ext cx="4872485" cy="1650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37" name="AutoShape 37"/>
          <p:cNvSpPr/>
          <p:nvPr/>
        </p:nvSpPr>
        <p:spPr>
          <a:xfrm>
            <a:off x="-306977" y="1479777"/>
            <a:ext cx="1335677" cy="0"/>
          </a:xfrm>
          <a:prstGeom prst="line">
            <a:avLst/>
          </a:prstGeom>
          <a:ln w="142875" cap="flat">
            <a:solidFill>
              <a:srgbClr val="0B3B7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8" name="TextBox 38"/>
          <p:cNvSpPr txBox="1"/>
          <p:nvPr/>
        </p:nvSpPr>
        <p:spPr>
          <a:xfrm>
            <a:off x="3115891" y="2855114"/>
            <a:ext cx="4611077" cy="5392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79292" lvl="1" indent="-339646" algn="ctr">
              <a:lnSpc>
                <a:spcPts val="3775"/>
              </a:lnSpc>
              <a:buFont typeface="Arial"/>
              <a:buChar char="•"/>
            </a:pPr>
            <a:r>
              <a:rPr lang="en-US" sz="3146" spc="-125">
                <a:solidFill>
                  <a:srgbClr val="FFFFFF"/>
                </a:solidFill>
                <a:latin typeface="Gothic A1 Ultra-Bold"/>
                <a:ea typeface="Gothic A1 Ultra-Bold"/>
              </a:rPr>
              <a:t>예금 &amp; 적금 금리 비교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3115891" y="3765939"/>
            <a:ext cx="4611077" cy="18292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6406" lvl="1" indent="-248203" algn="ctr">
              <a:lnSpc>
                <a:spcPts val="3563"/>
              </a:lnSpc>
              <a:buFont typeface="Arial"/>
              <a:buChar char="•"/>
            </a:pPr>
            <a:r>
              <a:rPr lang="en-US" sz="2299" spc="-22">
                <a:solidFill>
                  <a:srgbClr val="494949"/>
                </a:solidFill>
                <a:latin typeface="Gothic A1 Medium"/>
                <a:ea typeface="Gothic A1 Medium"/>
              </a:rPr>
              <a:t>금융상품통합비교공시 API 이용</a:t>
            </a:r>
          </a:p>
          <a:p>
            <a:pPr marL="496406" lvl="1" indent="-248203" algn="ctr">
              <a:lnSpc>
                <a:spcPts val="3563"/>
              </a:lnSpc>
              <a:buFont typeface="Arial"/>
              <a:buChar char="•"/>
            </a:pPr>
            <a:r>
              <a:rPr lang="en-US" sz="2299" spc="-22">
                <a:solidFill>
                  <a:srgbClr val="494949"/>
                </a:solidFill>
                <a:ea typeface="Gothic A1 Medium"/>
              </a:rPr>
              <a:t>예적금 금리비교 </a:t>
            </a:r>
          </a:p>
          <a:p>
            <a:pPr algn="ctr">
              <a:lnSpc>
                <a:spcPts val="3563"/>
              </a:lnSpc>
            </a:pPr>
            <a:r>
              <a:rPr lang="en-US" sz="2299" spc="-22">
                <a:solidFill>
                  <a:srgbClr val="494949"/>
                </a:solidFill>
                <a:latin typeface="Gothic A1 Medium"/>
                <a:ea typeface="Gothic A1 Medium"/>
              </a:rPr>
              <a:t>: 전체 조회 및 상세 조회</a:t>
            </a:r>
          </a:p>
          <a:p>
            <a:pPr algn="ctr">
              <a:lnSpc>
                <a:spcPts val="3563"/>
              </a:lnSpc>
            </a:pPr>
            <a:r>
              <a:rPr lang="en-US" sz="2299" spc="-22">
                <a:solidFill>
                  <a:srgbClr val="494949"/>
                </a:solidFill>
                <a:latin typeface="Gothic A1 Medium"/>
                <a:ea typeface="Gothic A1 Medium"/>
              </a:rPr>
              <a:t>(도전과제) - 금리정보 이메일 전송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3112712" y="6518661"/>
            <a:ext cx="4543678" cy="5418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20"/>
              </a:lnSpc>
            </a:pPr>
            <a:r>
              <a:rPr lang="en-US" sz="3100" spc="-124">
                <a:solidFill>
                  <a:srgbClr val="FFFFFF"/>
                </a:solidFill>
                <a:latin typeface="Gothic A1 Ultra-Bold"/>
                <a:ea typeface="Gothic A1 Ultra-Bold"/>
              </a:rPr>
              <a:t>3. 내 집 주변 은행 검색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3112712" y="7424723"/>
            <a:ext cx="4543678" cy="1361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89150" lvl="1" indent="-244575" algn="ctr">
              <a:lnSpc>
                <a:spcPts val="3511"/>
              </a:lnSpc>
              <a:buFont typeface="Arial"/>
              <a:buChar char="•"/>
            </a:pPr>
            <a:r>
              <a:rPr lang="en-US" sz="2265" spc="-22">
                <a:solidFill>
                  <a:srgbClr val="494949"/>
                </a:solidFill>
                <a:latin typeface="Gothic A1 Medium"/>
                <a:ea typeface="Gothic A1 Medium"/>
              </a:rPr>
              <a:t>카카오맵 API  이용</a:t>
            </a:r>
          </a:p>
          <a:p>
            <a:pPr marL="489150" lvl="1" indent="-244575" algn="ctr">
              <a:lnSpc>
                <a:spcPts val="3511"/>
              </a:lnSpc>
              <a:buFont typeface="Arial"/>
              <a:buChar char="•"/>
            </a:pPr>
            <a:r>
              <a:rPr lang="en-US" sz="2265" spc="-22">
                <a:solidFill>
                  <a:srgbClr val="494949"/>
                </a:solidFill>
                <a:ea typeface="Gothic A1 Medium"/>
              </a:rPr>
              <a:t>위치와 은행을 선택 및 해당 위치의 은행 정보 출력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9954463" y="2707866"/>
            <a:ext cx="4113903" cy="9099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8"/>
              </a:lnSpc>
            </a:pPr>
            <a:r>
              <a:rPr lang="en-US" sz="2807" spc="-112">
                <a:solidFill>
                  <a:srgbClr val="FFFFFF"/>
                </a:solidFill>
                <a:latin typeface="Gothic A1 Ultra-Bold"/>
                <a:ea typeface="Gothic A1 Ultra-Bold"/>
              </a:rPr>
              <a:t>2. 신혼 여행을 위한 환율 계산기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10164816" y="3951170"/>
            <a:ext cx="4113903" cy="12262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42882" lvl="1" indent="-221441" algn="ctr">
              <a:lnSpc>
                <a:spcPts val="3179"/>
              </a:lnSpc>
              <a:buFont typeface="Arial"/>
              <a:buChar char="•"/>
            </a:pPr>
            <a:r>
              <a:rPr lang="en-US" sz="2051" spc="-20">
                <a:solidFill>
                  <a:srgbClr val="494949"/>
                </a:solidFill>
                <a:latin typeface="Gothic A1 Medium"/>
                <a:ea typeface="Gothic A1 Medium"/>
              </a:rPr>
              <a:t>한국수출입은행 API 이용</a:t>
            </a:r>
          </a:p>
          <a:p>
            <a:pPr marL="442882" lvl="1" indent="-221441" algn="ctr">
              <a:lnSpc>
                <a:spcPts val="3179"/>
              </a:lnSpc>
              <a:buFont typeface="Arial"/>
              <a:buChar char="•"/>
            </a:pPr>
            <a:r>
              <a:rPr lang="en-US" sz="2051" spc="-20">
                <a:solidFill>
                  <a:srgbClr val="494949"/>
                </a:solidFill>
                <a:ea typeface="Gothic A1"/>
              </a:rPr>
              <a:t>백엔드에서 데이터를 가져와 프론트로 전달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9665655" y="6559320"/>
            <a:ext cx="4496134" cy="5274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81"/>
              </a:lnSpc>
            </a:pPr>
            <a:r>
              <a:rPr lang="en-US" sz="3067" spc="-122">
                <a:solidFill>
                  <a:srgbClr val="FFFFFF"/>
                </a:solidFill>
                <a:latin typeface="Gothic A1 Ultra-Bold"/>
                <a:ea typeface="Gothic A1 Ultra-Bold"/>
              </a:rPr>
              <a:t>4. 나에게 맞는 상품 추천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9665655" y="7246137"/>
            <a:ext cx="4496134" cy="2225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84031" lvl="1" indent="-242016" algn="ctr">
              <a:lnSpc>
                <a:spcPts val="3474"/>
              </a:lnSpc>
              <a:buFont typeface="Arial"/>
              <a:buChar char="•"/>
            </a:pPr>
            <a:r>
              <a:rPr lang="en-US" sz="2241" spc="-22">
                <a:solidFill>
                  <a:srgbClr val="494949"/>
                </a:solidFill>
                <a:ea typeface="Gothic A1 Medium"/>
              </a:rPr>
              <a:t>금융상품 추천 알고리즘</a:t>
            </a:r>
          </a:p>
          <a:p>
            <a:pPr algn="ctr">
              <a:lnSpc>
                <a:spcPts val="3474"/>
              </a:lnSpc>
            </a:pPr>
            <a:r>
              <a:rPr lang="en-US" sz="2241" spc="-22">
                <a:solidFill>
                  <a:srgbClr val="494949"/>
                </a:solidFill>
                <a:ea typeface="Gothic A1 Medium"/>
              </a:rPr>
              <a:t>예시</a:t>
            </a:r>
          </a:p>
          <a:p>
            <a:pPr marL="484031" lvl="1" indent="-242016" algn="ctr">
              <a:lnSpc>
                <a:spcPts val="3474"/>
              </a:lnSpc>
              <a:buFont typeface="Arial"/>
              <a:buChar char="•"/>
            </a:pPr>
            <a:r>
              <a:rPr lang="en-US" sz="2241" spc="-22">
                <a:solidFill>
                  <a:srgbClr val="494949"/>
                </a:solidFill>
                <a:ea typeface="Gothic A1 Medium"/>
              </a:rPr>
              <a:t>나와 상황이 비슷한 사람들이 가입한 상품 추천</a:t>
            </a:r>
          </a:p>
          <a:p>
            <a:pPr marL="484031" lvl="1" indent="-242016" algn="ctr">
              <a:lnSpc>
                <a:spcPts val="3474"/>
              </a:lnSpc>
              <a:buFont typeface="Arial"/>
              <a:buChar char="•"/>
            </a:pPr>
            <a:r>
              <a:rPr lang="en-US" sz="2241" spc="-22">
                <a:solidFill>
                  <a:srgbClr val="494949"/>
                </a:solidFill>
                <a:ea typeface="Gothic A1 Medium"/>
              </a:rPr>
              <a:t>포트폴리오를 활용한 상품추천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1273629" y="1017814"/>
            <a:ext cx="8129431" cy="971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en-US" sz="5500" spc="-220">
                <a:solidFill>
                  <a:srgbClr val="1FA1E4"/>
                </a:solidFill>
                <a:latin typeface="Gothic A1 Ultra-Bold"/>
                <a:ea typeface="Gothic A1 Ultra-Bold"/>
              </a:rPr>
              <a:t>필수 구현 과제 (for 차윤)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/>
          <p:cNvGraphicFramePr>
            <a:graphicFrameLocks noGrp="1"/>
          </p:cNvGraphicFramePr>
          <p:nvPr/>
        </p:nvGraphicFramePr>
        <p:xfrm>
          <a:off x="1729696" y="3261471"/>
          <a:ext cx="14799622" cy="5715002"/>
        </p:xfrm>
        <a:graphic>
          <a:graphicData uri="http://schemas.openxmlformats.org/drawingml/2006/table">
            <a:tbl>
              <a:tblPr/>
              <a:tblGrid>
                <a:gridCol w="41418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25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225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25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2253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2253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52253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52253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821890">
                <a:tc>
                  <a:txBody>
                    <a:bodyPr/>
                    <a:lstStyle/>
                    <a:p>
                      <a:pPr algn="l">
                        <a:lnSpc>
                          <a:spcPts val="1800"/>
                        </a:lnSpc>
                        <a:defRPr/>
                      </a:pPr>
                      <a:r>
                        <a:rPr lang="en-US" sz="1800">
                          <a:solidFill>
                            <a:srgbClr val="0B3B7B"/>
                          </a:solidFill>
                          <a:ea typeface="Gothic A1 Heavy"/>
                        </a:rPr>
                        <a:t>개발업무</a:t>
                      </a:r>
                      <a:endParaRPr lang="en-US" sz="1100"/>
                    </a:p>
                  </a:txBody>
                  <a:tcPr marL="192563" marR="192563" marT="192563" marB="192563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A1E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Gothic A1 Heavy"/>
                          <a:ea typeface="Gothic A1 Heavy"/>
                        </a:rPr>
                        <a:t>11.16(목)</a:t>
                      </a:r>
                      <a:endParaRPr lang="en-US" sz="1100"/>
                    </a:p>
                  </a:txBody>
                  <a:tcPr marL="192563" marR="192563" marT="192563" marB="192563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DE4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Gothic A1"/>
                          <a:ea typeface="Gothic A1"/>
                        </a:rPr>
                        <a:t>11.17(금)</a:t>
                      </a:r>
                      <a:endParaRPr lang="en-US" sz="1100"/>
                    </a:p>
                  </a:txBody>
                  <a:tcPr marL="192563" marR="192563" marT="192563" marB="192563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EDA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Gothic A1 Heavy"/>
                          <a:ea typeface="Gothic A1 Heavy"/>
                        </a:rPr>
                        <a:t>11.19(일)</a:t>
                      </a:r>
                      <a:endParaRPr lang="en-US" sz="1100"/>
                    </a:p>
                  </a:txBody>
                  <a:tcPr marL="192563" marR="192563" marT="192563" marB="192563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DE4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Gothic A1"/>
                          <a:ea typeface="Gothic A1"/>
                        </a:rPr>
                        <a:t>11.20(월)</a:t>
                      </a:r>
                      <a:endParaRPr lang="en-US" sz="1100"/>
                    </a:p>
                  </a:txBody>
                  <a:tcPr marL="192563" marR="192563" marT="192563" marB="192563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EDA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Gothic A1 Ultra-Bold"/>
                          <a:ea typeface="Gothic A1 Ultra-Bold"/>
                        </a:rPr>
                        <a:t>11.21(화)</a:t>
                      </a:r>
                      <a:endParaRPr lang="en-US" sz="1100"/>
                    </a:p>
                  </a:txBody>
                  <a:tcPr marL="192563" marR="192563" marT="192563" marB="192563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C9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Gothic A1 Ultra-Bold"/>
                          <a:ea typeface="Gothic A1 Ultra-Bold"/>
                        </a:rPr>
                        <a:t>11.22(수)</a:t>
                      </a:r>
                      <a:endParaRPr lang="en-US" sz="1100"/>
                    </a:p>
                  </a:txBody>
                  <a:tcPr marL="192563" marR="192563" marT="192563" marB="192563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4AE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Gothic A1 Ultra-Bold"/>
                          <a:ea typeface="Gothic A1 Ultra-Bold"/>
                        </a:rPr>
                        <a:t>11.23(목)</a:t>
                      </a:r>
                      <a:endParaRPr lang="en-US" sz="1100"/>
                    </a:p>
                  </a:txBody>
                  <a:tcPr marL="192563" marR="192563" marT="192563" marB="192563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98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1890">
                <a:tc>
                  <a:txBody>
                    <a:bodyPr/>
                    <a:lstStyle/>
                    <a:p>
                      <a:pPr algn="l">
                        <a:lnSpc>
                          <a:spcPts val="1800"/>
                        </a:lnSpc>
                        <a:defRPr/>
                      </a:pPr>
                      <a:r>
                        <a:rPr lang="en-US" sz="1800" spc="-44">
                          <a:solidFill>
                            <a:srgbClr val="494949"/>
                          </a:solidFill>
                          <a:ea typeface="Gothic A1 Semi-Bold"/>
                        </a:rPr>
                        <a:t>프로젝트 기획</a:t>
                      </a:r>
                      <a:endParaRPr lang="en-US" sz="1100"/>
                    </a:p>
                  </a:txBody>
                  <a:tcPr marL="192563" marR="192563" marT="192563" marB="192563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2563" marR="192563" marT="192563" marB="192563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F3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2563" marR="192563" marT="192563" marB="192563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2563" marR="192563" marT="192563" marB="192563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F3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2563" marR="192563" marT="192563" marB="192563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2563" marR="192563" marT="192563" marB="192563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F3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2563" marR="192563" marT="192563" marB="192563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2563" marR="192563" marT="192563" marB="192563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F3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2333">
                <a:tc>
                  <a:txBody>
                    <a:bodyPr/>
                    <a:lstStyle/>
                    <a:p>
                      <a:pPr algn="l">
                        <a:lnSpc>
                          <a:spcPts val="1800"/>
                        </a:lnSpc>
                        <a:defRPr/>
                      </a:pPr>
                      <a:r>
                        <a:rPr lang="en-US" sz="1800" spc="-44">
                          <a:solidFill>
                            <a:srgbClr val="494949"/>
                          </a:solidFill>
                          <a:latin typeface="Gothic A1 Semi-Bold"/>
                        </a:rPr>
                        <a:t>API</a:t>
                      </a:r>
                      <a:endParaRPr lang="en-US" sz="1100"/>
                    </a:p>
                  </a:txBody>
                  <a:tcPr marL="192563" marR="192563" marT="192563" marB="192563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2563" marR="192563" marT="192563" marB="192563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F3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2563" marR="192563" marT="192563" marB="192563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2563" marR="192563" marT="192563" marB="192563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F3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2563" marR="192563" marT="192563" marB="192563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2563" marR="192563" marT="192563" marB="192563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F3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2563" marR="192563" marT="192563" marB="192563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2563" marR="192563" marT="192563" marB="192563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F3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2333">
                <a:tc>
                  <a:txBody>
                    <a:bodyPr/>
                    <a:lstStyle/>
                    <a:p>
                      <a:pPr algn="l">
                        <a:lnSpc>
                          <a:spcPts val="1800"/>
                        </a:lnSpc>
                        <a:defRPr/>
                      </a:pPr>
                      <a:r>
                        <a:rPr lang="en-US" sz="1800" spc="-44">
                          <a:solidFill>
                            <a:srgbClr val="494949"/>
                          </a:solidFill>
                          <a:ea typeface="Gothic A1 Semi-Bold"/>
                        </a:rPr>
                        <a:t>화면설계</a:t>
                      </a:r>
                      <a:endParaRPr lang="en-US" sz="1100"/>
                    </a:p>
                  </a:txBody>
                  <a:tcPr marL="192563" marR="192563" marT="192563" marB="192563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2563" marR="192563" marT="192563" marB="192563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F3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2563" marR="192563" marT="192563" marB="192563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2563" marR="192563" marT="192563" marB="192563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F3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2563" marR="192563" marT="192563" marB="192563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2563" marR="192563" marT="192563" marB="192563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F3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2563" marR="192563" marT="192563" marB="192563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2563" marR="192563" marT="192563" marB="192563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F3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12333">
                <a:tc>
                  <a:txBody>
                    <a:bodyPr/>
                    <a:lstStyle/>
                    <a:p>
                      <a:pPr algn="l">
                        <a:lnSpc>
                          <a:spcPts val="1800"/>
                        </a:lnSpc>
                        <a:defRPr/>
                      </a:pPr>
                      <a:r>
                        <a:rPr lang="en-US" sz="1800" spc="-44">
                          <a:solidFill>
                            <a:srgbClr val="494949"/>
                          </a:solidFill>
                          <a:ea typeface="Gothic A1 Semi-Bold"/>
                        </a:rPr>
                        <a:t>기능구현</a:t>
                      </a:r>
                      <a:endParaRPr lang="en-US" sz="1100"/>
                    </a:p>
                  </a:txBody>
                  <a:tcPr marL="192563" marR="192563" marT="192563" marB="192563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2563" marR="192563" marT="192563" marB="192563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F3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2563" marR="192563" marT="192563" marB="192563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2563" marR="192563" marT="192563" marB="192563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F3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2563" marR="192563" marT="192563" marB="192563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2563" marR="192563" marT="192563" marB="192563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F3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2563" marR="192563" marT="192563" marB="192563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2563" marR="192563" marT="192563" marB="192563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F3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12333">
                <a:tc>
                  <a:txBody>
                    <a:bodyPr/>
                    <a:lstStyle/>
                    <a:p>
                      <a:pPr algn="l">
                        <a:lnSpc>
                          <a:spcPts val="1800"/>
                        </a:lnSpc>
                        <a:defRPr/>
                      </a:pPr>
                      <a:r>
                        <a:rPr lang="en-US" sz="1800" spc="-44">
                          <a:solidFill>
                            <a:srgbClr val="494949"/>
                          </a:solidFill>
                          <a:ea typeface="Gothic A1 Semi-Bold"/>
                        </a:rPr>
                        <a:t>화면구현</a:t>
                      </a:r>
                      <a:endParaRPr lang="en-US" sz="1100"/>
                    </a:p>
                  </a:txBody>
                  <a:tcPr marL="192563" marR="192563" marT="192563" marB="192563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2563" marR="192563" marT="192563" marB="192563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F3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2563" marR="192563" marT="192563" marB="192563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2563" marR="192563" marT="192563" marB="192563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F3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2563" marR="192563" marT="192563" marB="192563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2563" marR="192563" marT="192563" marB="192563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F3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2563" marR="192563" marT="192563" marB="192563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2563" marR="192563" marT="192563" marB="192563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F3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21890">
                <a:tc>
                  <a:txBody>
                    <a:bodyPr/>
                    <a:lstStyle/>
                    <a:p>
                      <a:pPr algn="l">
                        <a:lnSpc>
                          <a:spcPts val="1800"/>
                        </a:lnSpc>
                        <a:defRPr/>
                      </a:pPr>
                      <a:r>
                        <a:rPr lang="en-US" sz="1800" spc="-44">
                          <a:solidFill>
                            <a:srgbClr val="494949"/>
                          </a:solidFill>
                          <a:ea typeface="Gothic A1 Semi-Bold"/>
                        </a:rPr>
                        <a:t>최종점검</a:t>
                      </a:r>
                      <a:endParaRPr lang="en-US" sz="1100"/>
                    </a:p>
                  </a:txBody>
                  <a:tcPr marL="192563" marR="192563" marT="192563" marB="192563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FA1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2563" marR="192563" marT="192563" marB="192563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FA1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F3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2563" marR="192563" marT="192563" marB="192563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FA1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2563" marR="192563" marT="192563" marB="192563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FA1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F3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2563" marR="192563" marT="192563" marB="192563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FA1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2563" marR="192563" marT="192563" marB="192563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FA1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F3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2563" marR="192563" marT="192563" marB="192563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FA1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2563" marR="192563" marT="192563" marB="192563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FA1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F3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3" name="AutoShape 3"/>
          <p:cNvSpPr/>
          <p:nvPr/>
        </p:nvSpPr>
        <p:spPr>
          <a:xfrm>
            <a:off x="5954087" y="4509406"/>
            <a:ext cx="2078266" cy="0"/>
          </a:xfrm>
          <a:prstGeom prst="line">
            <a:avLst/>
          </a:prstGeom>
          <a:ln w="142875" cap="flat">
            <a:solidFill>
              <a:srgbClr val="7DE4E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" name="AutoShape 4"/>
          <p:cNvSpPr/>
          <p:nvPr/>
        </p:nvSpPr>
        <p:spPr>
          <a:xfrm>
            <a:off x="6993220" y="5143500"/>
            <a:ext cx="1340372" cy="0"/>
          </a:xfrm>
          <a:prstGeom prst="line">
            <a:avLst/>
          </a:prstGeom>
          <a:ln w="142875" cap="flat">
            <a:solidFill>
              <a:srgbClr val="7DE4E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" name="AutoShape 5"/>
          <p:cNvSpPr/>
          <p:nvPr/>
        </p:nvSpPr>
        <p:spPr>
          <a:xfrm>
            <a:off x="5954087" y="6118971"/>
            <a:ext cx="10575229" cy="0"/>
          </a:xfrm>
          <a:prstGeom prst="line">
            <a:avLst/>
          </a:prstGeom>
          <a:ln w="142875" cap="flat">
            <a:solidFill>
              <a:srgbClr val="3EDAD8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6" name="AutoShape 6"/>
          <p:cNvSpPr/>
          <p:nvPr/>
        </p:nvSpPr>
        <p:spPr>
          <a:xfrm>
            <a:off x="6591157" y="6923999"/>
            <a:ext cx="9928635" cy="15998"/>
          </a:xfrm>
          <a:prstGeom prst="line">
            <a:avLst/>
          </a:prstGeom>
          <a:ln w="142875" cap="flat">
            <a:solidFill>
              <a:srgbClr val="37C9E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7" name="AutoShape 7"/>
          <p:cNvSpPr/>
          <p:nvPr/>
        </p:nvSpPr>
        <p:spPr>
          <a:xfrm flipV="1">
            <a:off x="10510161" y="7694316"/>
            <a:ext cx="6009630" cy="31997"/>
          </a:xfrm>
          <a:prstGeom prst="line">
            <a:avLst/>
          </a:prstGeom>
          <a:ln w="142875" cap="flat">
            <a:solidFill>
              <a:srgbClr val="34AEE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8" name="AutoShape 8"/>
          <p:cNvSpPr/>
          <p:nvPr/>
        </p:nvSpPr>
        <p:spPr>
          <a:xfrm>
            <a:off x="15069771" y="8537882"/>
            <a:ext cx="1450020" cy="0"/>
          </a:xfrm>
          <a:prstGeom prst="line">
            <a:avLst/>
          </a:prstGeom>
          <a:ln w="142875" cap="flat">
            <a:solidFill>
              <a:srgbClr val="2498D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9" name="Group 9"/>
          <p:cNvGrpSpPr/>
          <p:nvPr/>
        </p:nvGrpSpPr>
        <p:grpSpPr>
          <a:xfrm>
            <a:off x="-106109" y="-115661"/>
            <a:ext cx="18500217" cy="518101"/>
            <a:chOff x="0" y="0"/>
            <a:chExt cx="4872485" cy="13645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872485" cy="136455"/>
            </a:xfrm>
            <a:custGeom>
              <a:avLst/>
              <a:gdLst/>
              <a:ahLst/>
              <a:cxnLst/>
              <a:rect l="l" t="t" r="r" b="b"/>
              <a:pathLst>
                <a:path w="4872485" h="136455">
                  <a:moveTo>
                    <a:pt x="0" y="0"/>
                  </a:moveTo>
                  <a:lnTo>
                    <a:pt x="4872485" y="0"/>
                  </a:lnTo>
                  <a:lnTo>
                    <a:pt x="4872485" y="136455"/>
                  </a:lnTo>
                  <a:lnTo>
                    <a:pt x="0" y="136455"/>
                  </a:lnTo>
                  <a:close/>
                </a:path>
              </a:pathLst>
            </a:custGeom>
            <a:solidFill>
              <a:srgbClr val="1FA1E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28575"/>
              <a:ext cx="4872485" cy="1650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12" name="AutoShape 12"/>
          <p:cNvSpPr/>
          <p:nvPr/>
        </p:nvSpPr>
        <p:spPr>
          <a:xfrm>
            <a:off x="-306977" y="1479777"/>
            <a:ext cx="1335677" cy="0"/>
          </a:xfrm>
          <a:prstGeom prst="line">
            <a:avLst/>
          </a:prstGeom>
          <a:ln w="142875" cap="flat">
            <a:solidFill>
              <a:srgbClr val="0B3B7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3" name="Freeform 13"/>
          <p:cNvSpPr/>
          <p:nvPr/>
        </p:nvSpPr>
        <p:spPr>
          <a:xfrm>
            <a:off x="13619752" y="1245999"/>
            <a:ext cx="2900040" cy="1777144"/>
          </a:xfrm>
          <a:custGeom>
            <a:avLst/>
            <a:gdLst/>
            <a:ahLst/>
            <a:cxnLst/>
            <a:rect l="l" t="t" r="r" b="b"/>
            <a:pathLst>
              <a:path w="2900040" h="1777144">
                <a:moveTo>
                  <a:pt x="0" y="0"/>
                </a:moveTo>
                <a:lnTo>
                  <a:pt x="2900039" y="0"/>
                </a:lnTo>
                <a:lnTo>
                  <a:pt x="2900039" y="1777144"/>
                </a:lnTo>
                <a:lnTo>
                  <a:pt x="0" y="17771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4" name="TextBox 14"/>
          <p:cNvSpPr txBox="1"/>
          <p:nvPr/>
        </p:nvSpPr>
        <p:spPr>
          <a:xfrm>
            <a:off x="1273629" y="1017814"/>
            <a:ext cx="6609576" cy="971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en-US" sz="5500" spc="-220">
                <a:solidFill>
                  <a:srgbClr val="1FA1E4"/>
                </a:solidFill>
                <a:ea typeface="Gothic A1 Ultra-Bold"/>
              </a:rPr>
              <a:t>프로젝트 일정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06109" y="-115661"/>
            <a:ext cx="18500217" cy="518101"/>
            <a:chOff x="0" y="0"/>
            <a:chExt cx="4872485" cy="13645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72485" cy="136455"/>
            </a:xfrm>
            <a:custGeom>
              <a:avLst/>
              <a:gdLst/>
              <a:ahLst/>
              <a:cxnLst/>
              <a:rect l="l" t="t" r="r" b="b"/>
              <a:pathLst>
                <a:path w="4872485" h="136455">
                  <a:moveTo>
                    <a:pt x="0" y="0"/>
                  </a:moveTo>
                  <a:lnTo>
                    <a:pt x="4872485" y="0"/>
                  </a:lnTo>
                  <a:lnTo>
                    <a:pt x="4872485" y="136455"/>
                  </a:lnTo>
                  <a:lnTo>
                    <a:pt x="0" y="136455"/>
                  </a:lnTo>
                  <a:close/>
                </a:path>
              </a:pathLst>
            </a:custGeom>
            <a:solidFill>
              <a:srgbClr val="1FA1E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4872485" cy="1650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-306977" y="1479777"/>
            <a:ext cx="1335677" cy="0"/>
          </a:xfrm>
          <a:prstGeom prst="line">
            <a:avLst/>
          </a:prstGeom>
          <a:ln w="142875" cap="flat">
            <a:solidFill>
              <a:srgbClr val="0B3B7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6" name="Freeform 6"/>
          <p:cNvSpPr/>
          <p:nvPr/>
        </p:nvSpPr>
        <p:spPr>
          <a:xfrm flipH="1" flipV="1">
            <a:off x="1273629" y="7331110"/>
            <a:ext cx="2909465" cy="2239124"/>
          </a:xfrm>
          <a:custGeom>
            <a:avLst/>
            <a:gdLst/>
            <a:ahLst/>
            <a:cxnLst/>
            <a:rect l="l" t="t" r="r" b="b"/>
            <a:pathLst>
              <a:path w="2909465" h="2239124">
                <a:moveTo>
                  <a:pt x="2909464" y="2239124"/>
                </a:moveTo>
                <a:lnTo>
                  <a:pt x="0" y="2239124"/>
                </a:lnTo>
                <a:lnTo>
                  <a:pt x="0" y="0"/>
                </a:lnTo>
                <a:lnTo>
                  <a:pt x="2909464" y="0"/>
                </a:lnTo>
                <a:lnTo>
                  <a:pt x="2909464" y="223912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" name="Freeform 7"/>
          <p:cNvSpPr/>
          <p:nvPr/>
        </p:nvSpPr>
        <p:spPr>
          <a:xfrm>
            <a:off x="2055561" y="2117352"/>
            <a:ext cx="7990791" cy="5688735"/>
          </a:xfrm>
          <a:custGeom>
            <a:avLst/>
            <a:gdLst/>
            <a:ahLst/>
            <a:cxnLst/>
            <a:rect l="l" t="t" r="r" b="b"/>
            <a:pathLst>
              <a:path w="7990791" h="5688735">
                <a:moveTo>
                  <a:pt x="0" y="0"/>
                </a:moveTo>
                <a:lnTo>
                  <a:pt x="7990791" y="0"/>
                </a:lnTo>
                <a:lnTo>
                  <a:pt x="7990791" y="5688735"/>
                </a:lnTo>
                <a:lnTo>
                  <a:pt x="0" y="568873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8" name="Freeform 8"/>
          <p:cNvSpPr/>
          <p:nvPr/>
        </p:nvSpPr>
        <p:spPr>
          <a:xfrm>
            <a:off x="10046352" y="4561821"/>
            <a:ext cx="8347756" cy="5725179"/>
          </a:xfrm>
          <a:custGeom>
            <a:avLst/>
            <a:gdLst/>
            <a:ahLst/>
            <a:cxnLst/>
            <a:rect l="l" t="t" r="r" b="b"/>
            <a:pathLst>
              <a:path w="8347756" h="5725179">
                <a:moveTo>
                  <a:pt x="0" y="0"/>
                </a:moveTo>
                <a:lnTo>
                  <a:pt x="8347757" y="0"/>
                </a:lnTo>
                <a:lnTo>
                  <a:pt x="8347757" y="5725179"/>
                </a:lnTo>
                <a:lnTo>
                  <a:pt x="0" y="572517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9" name="Freeform 9"/>
          <p:cNvSpPr/>
          <p:nvPr/>
        </p:nvSpPr>
        <p:spPr>
          <a:xfrm>
            <a:off x="8706800" y="1263151"/>
            <a:ext cx="7990791" cy="5755204"/>
          </a:xfrm>
          <a:custGeom>
            <a:avLst/>
            <a:gdLst/>
            <a:ahLst/>
            <a:cxnLst/>
            <a:rect l="l" t="t" r="r" b="b"/>
            <a:pathLst>
              <a:path w="7990791" h="5755204">
                <a:moveTo>
                  <a:pt x="0" y="0"/>
                </a:moveTo>
                <a:lnTo>
                  <a:pt x="7990791" y="0"/>
                </a:lnTo>
                <a:lnTo>
                  <a:pt x="7990791" y="5755204"/>
                </a:lnTo>
                <a:lnTo>
                  <a:pt x="0" y="575520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0" name="Freeform 10"/>
          <p:cNvSpPr/>
          <p:nvPr/>
        </p:nvSpPr>
        <p:spPr>
          <a:xfrm>
            <a:off x="2728361" y="3826536"/>
            <a:ext cx="8413304" cy="5743698"/>
          </a:xfrm>
          <a:custGeom>
            <a:avLst/>
            <a:gdLst/>
            <a:ahLst/>
            <a:cxnLst/>
            <a:rect l="l" t="t" r="r" b="b"/>
            <a:pathLst>
              <a:path w="8413304" h="5743698">
                <a:moveTo>
                  <a:pt x="0" y="0"/>
                </a:moveTo>
                <a:lnTo>
                  <a:pt x="8413304" y="0"/>
                </a:lnTo>
                <a:lnTo>
                  <a:pt x="8413304" y="5743698"/>
                </a:lnTo>
                <a:lnTo>
                  <a:pt x="0" y="574369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1" name="TextBox 11"/>
          <p:cNvSpPr txBox="1"/>
          <p:nvPr/>
        </p:nvSpPr>
        <p:spPr>
          <a:xfrm>
            <a:off x="1273629" y="1017814"/>
            <a:ext cx="6609576" cy="971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en-US" sz="5500" spc="-220">
                <a:solidFill>
                  <a:srgbClr val="1FA1E4"/>
                </a:solidFill>
                <a:ea typeface="Gothic A1 Ultra-Bold"/>
              </a:rPr>
              <a:t>화면설계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18511" y="4060984"/>
            <a:ext cx="3276167" cy="3276167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DE4E3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4112214" y="4060984"/>
            <a:ext cx="3276167" cy="3276167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EDAD8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7505917" y="4060984"/>
            <a:ext cx="3276167" cy="3276167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7C9E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0899619" y="4060984"/>
            <a:ext cx="3276167" cy="3276167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4AEED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4293322" y="4060984"/>
            <a:ext cx="3276167" cy="3276167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C92D5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>
            <a:off x="1956955" y="4798255"/>
            <a:ext cx="799280" cy="576935"/>
          </a:xfrm>
          <a:custGeom>
            <a:avLst/>
            <a:gdLst/>
            <a:ahLst/>
            <a:cxnLst/>
            <a:rect l="l" t="t" r="r" b="b"/>
            <a:pathLst>
              <a:path w="799280" h="576935">
                <a:moveTo>
                  <a:pt x="0" y="0"/>
                </a:moveTo>
                <a:lnTo>
                  <a:pt x="799280" y="0"/>
                </a:lnTo>
                <a:lnTo>
                  <a:pt x="799280" y="576935"/>
                </a:lnTo>
                <a:lnTo>
                  <a:pt x="0" y="5769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8" name="Freeform 18"/>
          <p:cNvSpPr/>
          <p:nvPr/>
        </p:nvSpPr>
        <p:spPr>
          <a:xfrm>
            <a:off x="5433072" y="4670316"/>
            <a:ext cx="634452" cy="832812"/>
          </a:xfrm>
          <a:custGeom>
            <a:avLst/>
            <a:gdLst/>
            <a:ahLst/>
            <a:cxnLst/>
            <a:rect l="l" t="t" r="r" b="b"/>
            <a:pathLst>
              <a:path w="634452" h="832812">
                <a:moveTo>
                  <a:pt x="0" y="0"/>
                </a:moveTo>
                <a:lnTo>
                  <a:pt x="634451" y="0"/>
                </a:lnTo>
                <a:lnTo>
                  <a:pt x="634451" y="832813"/>
                </a:lnTo>
                <a:lnTo>
                  <a:pt x="0" y="83281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Freeform 19"/>
          <p:cNvSpPr/>
          <p:nvPr/>
        </p:nvSpPr>
        <p:spPr>
          <a:xfrm>
            <a:off x="8784371" y="4734286"/>
            <a:ext cx="719259" cy="704873"/>
          </a:xfrm>
          <a:custGeom>
            <a:avLst/>
            <a:gdLst/>
            <a:ahLst/>
            <a:cxnLst/>
            <a:rect l="l" t="t" r="r" b="b"/>
            <a:pathLst>
              <a:path w="719259" h="704873">
                <a:moveTo>
                  <a:pt x="0" y="0"/>
                </a:moveTo>
                <a:lnTo>
                  <a:pt x="719258" y="0"/>
                </a:lnTo>
                <a:lnTo>
                  <a:pt x="719258" y="704873"/>
                </a:lnTo>
                <a:lnTo>
                  <a:pt x="0" y="70487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0" name="Freeform 20"/>
          <p:cNvSpPr/>
          <p:nvPr/>
        </p:nvSpPr>
        <p:spPr>
          <a:xfrm>
            <a:off x="12199215" y="4729394"/>
            <a:ext cx="676975" cy="714657"/>
          </a:xfrm>
          <a:custGeom>
            <a:avLst/>
            <a:gdLst/>
            <a:ahLst/>
            <a:cxnLst/>
            <a:rect l="l" t="t" r="r" b="b"/>
            <a:pathLst>
              <a:path w="676975" h="714657">
                <a:moveTo>
                  <a:pt x="0" y="0"/>
                </a:moveTo>
                <a:lnTo>
                  <a:pt x="676975" y="0"/>
                </a:lnTo>
                <a:lnTo>
                  <a:pt x="676975" y="714657"/>
                </a:lnTo>
                <a:lnTo>
                  <a:pt x="0" y="71465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1" name="Freeform 21"/>
          <p:cNvSpPr/>
          <p:nvPr/>
        </p:nvSpPr>
        <p:spPr>
          <a:xfrm>
            <a:off x="15653549" y="4670316"/>
            <a:ext cx="555713" cy="832812"/>
          </a:xfrm>
          <a:custGeom>
            <a:avLst/>
            <a:gdLst/>
            <a:ahLst/>
            <a:cxnLst/>
            <a:rect l="l" t="t" r="r" b="b"/>
            <a:pathLst>
              <a:path w="555713" h="832812">
                <a:moveTo>
                  <a:pt x="0" y="0"/>
                </a:moveTo>
                <a:lnTo>
                  <a:pt x="555713" y="0"/>
                </a:lnTo>
                <a:lnTo>
                  <a:pt x="555713" y="832813"/>
                </a:lnTo>
                <a:lnTo>
                  <a:pt x="0" y="83281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22" name="Group 22"/>
          <p:cNvGrpSpPr/>
          <p:nvPr/>
        </p:nvGrpSpPr>
        <p:grpSpPr>
          <a:xfrm>
            <a:off x="-93237" y="-115661"/>
            <a:ext cx="18500217" cy="518101"/>
            <a:chOff x="0" y="0"/>
            <a:chExt cx="4872485" cy="136455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4872485" cy="136455"/>
            </a:xfrm>
            <a:custGeom>
              <a:avLst/>
              <a:gdLst/>
              <a:ahLst/>
              <a:cxnLst/>
              <a:rect l="l" t="t" r="r" b="b"/>
              <a:pathLst>
                <a:path w="4872485" h="136455">
                  <a:moveTo>
                    <a:pt x="0" y="0"/>
                  </a:moveTo>
                  <a:lnTo>
                    <a:pt x="4872485" y="0"/>
                  </a:lnTo>
                  <a:lnTo>
                    <a:pt x="4872485" y="136455"/>
                  </a:lnTo>
                  <a:lnTo>
                    <a:pt x="0" y="136455"/>
                  </a:lnTo>
                  <a:close/>
                </a:path>
              </a:pathLst>
            </a:custGeom>
            <a:solidFill>
              <a:srgbClr val="1FA1E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-28575"/>
              <a:ext cx="4872485" cy="1650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25" name="AutoShape 25"/>
          <p:cNvSpPr/>
          <p:nvPr/>
        </p:nvSpPr>
        <p:spPr>
          <a:xfrm>
            <a:off x="-294105" y="1479777"/>
            <a:ext cx="1335677" cy="0"/>
          </a:xfrm>
          <a:prstGeom prst="line">
            <a:avLst/>
          </a:prstGeom>
          <a:ln w="142875" cap="flat">
            <a:solidFill>
              <a:srgbClr val="0B3B7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6" name="TextBox 26"/>
          <p:cNvSpPr txBox="1"/>
          <p:nvPr/>
        </p:nvSpPr>
        <p:spPr>
          <a:xfrm>
            <a:off x="947948" y="5783506"/>
            <a:ext cx="2817294" cy="673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00"/>
              </a:lnSpc>
            </a:pPr>
            <a:r>
              <a:rPr lang="en-US" sz="2000" spc="-80">
                <a:solidFill>
                  <a:srgbClr val="0B3B7B"/>
                </a:solidFill>
                <a:ea typeface="Gothic A1 Semi-Bold"/>
              </a:rPr>
              <a:t>아이콘에 대한 간략한</a:t>
            </a:r>
          </a:p>
          <a:p>
            <a:pPr marL="0" lvl="0" indent="0" algn="ctr">
              <a:lnSpc>
                <a:spcPts val="2500"/>
              </a:lnSpc>
            </a:pPr>
            <a:r>
              <a:rPr lang="en-US" sz="2000" spc="-80">
                <a:solidFill>
                  <a:srgbClr val="0B3B7B"/>
                </a:solidFill>
                <a:latin typeface="Gothic A1 Semi-Bold"/>
                <a:ea typeface="Gothic A1 Semi-Bold"/>
              </a:rPr>
              <a:t>설명을 입력해 주세요.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4341650" y="5783506"/>
            <a:ext cx="2817294" cy="673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00"/>
              </a:lnSpc>
            </a:pPr>
            <a:r>
              <a:rPr lang="en-US" sz="2000" spc="-80">
                <a:solidFill>
                  <a:srgbClr val="0B3B7B"/>
                </a:solidFill>
                <a:ea typeface="Gothic A1 Semi-Bold"/>
              </a:rPr>
              <a:t>아이콘에 대한 간략한</a:t>
            </a:r>
          </a:p>
          <a:p>
            <a:pPr marL="0" lvl="0" indent="0" algn="ctr">
              <a:lnSpc>
                <a:spcPts val="2500"/>
              </a:lnSpc>
            </a:pPr>
            <a:r>
              <a:rPr lang="en-US" sz="2000" spc="-80">
                <a:solidFill>
                  <a:srgbClr val="0B3B7B"/>
                </a:solidFill>
                <a:latin typeface="Gothic A1 Semi-Bold"/>
                <a:ea typeface="Gothic A1 Semi-Bold"/>
              </a:rPr>
              <a:t>설명을 입력해 주세요.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7735353" y="5783506"/>
            <a:ext cx="2817294" cy="673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00"/>
              </a:lnSpc>
            </a:pPr>
            <a:r>
              <a:rPr lang="en-US" sz="2000" spc="-80">
                <a:solidFill>
                  <a:srgbClr val="0B3B7B"/>
                </a:solidFill>
                <a:ea typeface="Gothic A1 Semi-Bold"/>
              </a:rPr>
              <a:t>아이콘에 대한 간략한</a:t>
            </a:r>
          </a:p>
          <a:p>
            <a:pPr marL="0" lvl="0" indent="0" algn="ctr">
              <a:lnSpc>
                <a:spcPts val="2500"/>
              </a:lnSpc>
            </a:pPr>
            <a:r>
              <a:rPr lang="en-US" sz="2000" spc="-80">
                <a:solidFill>
                  <a:srgbClr val="0B3B7B"/>
                </a:solidFill>
                <a:latin typeface="Gothic A1 Semi-Bold"/>
                <a:ea typeface="Gothic A1 Semi-Bold"/>
              </a:rPr>
              <a:t>설명을 입력해 주세요.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1129055" y="5783506"/>
            <a:ext cx="2817294" cy="673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00"/>
              </a:lnSpc>
            </a:pPr>
            <a:r>
              <a:rPr lang="en-US" sz="2000" spc="-80">
                <a:solidFill>
                  <a:srgbClr val="0B3B7B"/>
                </a:solidFill>
                <a:ea typeface="Gothic A1 Semi-Bold"/>
              </a:rPr>
              <a:t>아이콘에 대한 간략한</a:t>
            </a:r>
          </a:p>
          <a:p>
            <a:pPr marL="0" lvl="0" indent="0" algn="ctr">
              <a:lnSpc>
                <a:spcPts val="2500"/>
              </a:lnSpc>
            </a:pPr>
            <a:r>
              <a:rPr lang="en-US" sz="2000" spc="-80">
                <a:solidFill>
                  <a:srgbClr val="0B3B7B"/>
                </a:solidFill>
                <a:latin typeface="Gothic A1 Semi-Bold"/>
                <a:ea typeface="Gothic A1 Semi-Bold"/>
              </a:rPr>
              <a:t>설명을 입력해 주세요.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4522758" y="5783506"/>
            <a:ext cx="2817294" cy="673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00"/>
              </a:lnSpc>
            </a:pPr>
            <a:r>
              <a:rPr lang="en-US" sz="2000" spc="-80">
                <a:solidFill>
                  <a:srgbClr val="0B3B7B"/>
                </a:solidFill>
                <a:ea typeface="Gothic A1 Semi-Bold"/>
              </a:rPr>
              <a:t>아이콘에 대한 간략한</a:t>
            </a:r>
          </a:p>
          <a:p>
            <a:pPr marL="0" lvl="0" indent="0" algn="ctr">
              <a:lnSpc>
                <a:spcPts val="2500"/>
              </a:lnSpc>
            </a:pPr>
            <a:r>
              <a:rPr lang="en-US" sz="2000" spc="-80">
                <a:solidFill>
                  <a:srgbClr val="0B3B7B"/>
                </a:solidFill>
                <a:latin typeface="Gothic A1 Semi-Bold"/>
                <a:ea typeface="Gothic A1 Semi-Bold"/>
              </a:rPr>
              <a:t>설명을 입력해 주세요.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286500" y="1017814"/>
            <a:ext cx="6609576" cy="971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en-US" sz="5500" spc="-220">
                <a:solidFill>
                  <a:srgbClr val="1FA1E4"/>
                </a:solidFill>
                <a:ea typeface="Gothic A1 Ultra-Bold"/>
              </a:rPr>
              <a:t>기능구현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393639" y="4104085"/>
            <a:ext cx="3004796" cy="3456372"/>
            <a:chOff x="0" y="0"/>
            <a:chExt cx="4006395" cy="4608496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8893" t="3593" r="35725" b="790"/>
            <a:stretch>
              <a:fillRect/>
            </a:stretch>
          </p:blipFill>
          <p:spPr>
            <a:xfrm>
              <a:off x="0" y="0"/>
              <a:ext cx="4006395" cy="4608496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7641602" y="4104085"/>
            <a:ext cx="3004796" cy="3456372"/>
            <a:chOff x="0" y="0"/>
            <a:chExt cx="4006395" cy="4608496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/>
            <a:srcRect l="817" t="389" r="15777" b="35691"/>
            <a:stretch>
              <a:fillRect/>
            </a:stretch>
          </p:blipFill>
          <p:spPr>
            <a:xfrm>
              <a:off x="0" y="0"/>
              <a:ext cx="4006395" cy="4608496"/>
            </a:xfrm>
            <a:prstGeom prst="rect">
              <a:avLst/>
            </a:prstGeom>
          </p:spPr>
        </p:pic>
      </p:grpSp>
      <p:grpSp>
        <p:nvGrpSpPr>
          <p:cNvPr id="8" name="Group 8"/>
          <p:cNvGrpSpPr/>
          <p:nvPr/>
        </p:nvGrpSpPr>
        <p:grpSpPr>
          <a:xfrm>
            <a:off x="-106109" y="-115661"/>
            <a:ext cx="18500217" cy="518101"/>
            <a:chOff x="0" y="0"/>
            <a:chExt cx="4872485" cy="13645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872485" cy="136455"/>
            </a:xfrm>
            <a:custGeom>
              <a:avLst/>
              <a:gdLst/>
              <a:ahLst/>
              <a:cxnLst/>
              <a:rect l="l" t="t" r="r" b="b"/>
              <a:pathLst>
                <a:path w="4872485" h="136455">
                  <a:moveTo>
                    <a:pt x="0" y="0"/>
                  </a:moveTo>
                  <a:lnTo>
                    <a:pt x="4872485" y="0"/>
                  </a:lnTo>
                  <a:lnTo>
                    <a:pt x="4872485" y="136455"/>
                  </a:lnTo>
                  <a:lnTo>
                    <a:pt x="0" y="136455"/>
                  </a:lnTo>
                  <a:close/>
                </a:path>
              </a:pathLst>
            </a:custGeom>
            <a:solidFill>
              <a:srgbClr val="1FA1E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4872485" cy="1650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11" name="AutoShape 11"/>
          <p:cNvSpPr/>
          <p:nvPr/>
        </p:nvSpPr>
        <p:spPr>
          <a:xfrm>
            <a:off x="-306977" y="1479777"/>
            <a:ext cx="1335677" cy="0"/>
          </a:xfrm>
          <a:prstGeom prst="line">
            <a:avLst/>
          </a:prstGeom>
          <a:ln w="142875" cap="flat">
            <a:solidFill>
              <a:srgbClr val="0B3B7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12" name="Group 12"/>
          <p:cNvGrpSpPr/>
          <p:nvPr/>
        </p:nvGrpSpPr>
        <p:grpSpPr>
          <a:xfrm>
            <a:off x="2393639" y="7605902"/>
            <a:ext cx="3004796" cy="535279"/>
            <a:chOff x="0" y="0"/>
            <a:chExt cx="791387" cy="140979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791387" cy="140979"/>
            </a:xfrm>
            <a:custGeom>
              <a:avLst/>
              <a:gdLst/>
              <a:ahLst/>
              <a:cxnLst/>
              <a:rect l="l" t="t" r="r" b="b"/>
              <a:pathLst>
                <a:path w="791387" h="140979">
                  <a:moveTo>
                    <a:pt x="0" y="0"/>
                  </a:moveTo>
                  <a:lnTo>
                    <a:pt x="791387" y="0"/>
                  </a:lnTo>
                  <a:lnTo>
                    <a:pt x="791387" y="140979"/>
                  </a:lnTo>
                  <a:lnTo>
                    <a:pt x="0" y="140979"/>
                  </a:lnTo>
                  <a:close/>
                </a:path>
              </a:pathLst>
            </a:custGeom>
            <a:solidFill>
              <a:srgbClr val="1FA1E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104775"/>
              <a:ext cx="791387" cy="2457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5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7641602" y="7605902"/>
            <a:ext cx="3004796" cy="535279"/>
            <a:chOff x="0" y="0"/>
            <a:chExt cx="791387" cy="140979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791387" cy="140979"/>
            </a:xfrm>
            <a:custGeom>
              <a:avLst/>
              <a:gdLst/>
              <a:ahLst/>
              <a:cxnLst/>
              <a:rect l="l" t="t" r="r" b="b"/>
              <a:pathLst>
                <a:path w="791387" h="140979">
                  <a:moveTo>
                    <a:pt x="0" y="0"/>
                  </a:moveTo>
                  <a:lnTo>
                    <a:pt x="791387" y="0"/>
                  </a:lnTo>
                  <a:lnTo>
                    <a:pt x="791387" y="140979"/>
                  </a:lnTo>
                  <a:lnTo>
                    <a:pt x="0" y="140979"/>
                  </a:lnTo>
                  <a:close/>
                </a:path>
              </a:pathLst>
            </a:custGeom>
            <a:solidFill>
              <a:srgbClr val="1FA1E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104775"/>
              <a:ext cx="791387" cy="2457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5"/>
                </a:lnSpc>
              </a:pPr>
              <a:endParaRPr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2393639" y="7643036"/>
            <a:ext cx="3004796" cy="3697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ko-KR" altLang="en-US" sz="2400" spc="120" dirty="0">
                <a:solidFill>
                  <a:srgbClr val="FFFFFF"/>
                </a:solidFill>
                <a:ea typeface="Gothic A1 Bold"/>
              </a:rPr>
              <a:t>이진성</a:t>
            </a:r>
            <a:endParaRPr lang="en-US" sz="2400" spc="120" dirty="0">
              <a:solidFill>
                <a:srgbClr val="FFFFFF"/>
              </a:solidFill>
              <a:ea typeface="Gothic A1 Bold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7641602" y="7643036"/>
            <a:ext cx="3004796" cy="3482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ko-KR" altLang="en-US" sz="2400" spc="120" dirty="0">
                <a:solidFill>
                  <a:srgbClr val="FFFFFF"/>
                </a:solidFill>
                <a:latin typeface="Gothic A1 Bold"/>
                <a:ea typeface="Gothic A1 Bold"/>
              </a:rPr>
              <a:t>강준혁</a:t>
            </a:r>
            <a:endParaRPr lang="en-US" sz="2400" spc="120" dirty="0">
              <a:solidFill>
                <a:srgbClr val="FFFFFF"/>
              </a:solidFill>
              <a:latin typeface="Gothic A1 Bold"/>
              <a:ea typeface="Gothic A1 Bold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1273629" y="2310803"/>
            <a:ext cx="8876177" cy="12587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60"/>
              </a:lnSpc>
            </a:pPr>
            <a:r>
              <a:rPr lang="ko-KR" altLang="en-US" sz="2400" spc="-96" dirty="0">
                <a:solidFill>
                  <a:srgbClr val="494949"/>
                </a:solidFill>
                <a:latin typeface="Gothic A1 Medium"/>
                <a:ea typeface="Gothic A1 Medium"/>
              </a:rPr>
              <a:t>이진성  </a:t>
            </a:r>
            <a:r>
              <a:rPr lang="en-US" altLang="ko-KR" sz="2400" spc="-96" dirty="0">
                <a:solidFill>
                  <a:srgbClr val="494949"/>
                </a:solidFill>
                <a:latin typeface="Gothic A1 Medium"/>
                <a:ea typeface="Gothic A1 Medium"/>
              </a:rPr>
              <a:t>(</a:t>
            </a:r>
            <a:r>
              <a:rPr lang="ko-KR" altLang="en-US" sz="2400" spc="-96" dirty="0">
                <a:solidFill>
                  <a:srgbClr val="494949"/>
                </a:solidFill>
                <a:latin typeface="Gothic A1 Medium"/>
                <a:ea typeface="Gothic A1 Medium"/>
              </a:rPr>
              <a:t>팀장</a:t>
            </a:r>
            <a:r>
              <a:rPr lang="en-US" altLang="ko-KR" sz="2400" spc="-96" dirty="0">
                <a:solidFill>
                  <a:srgbClr val="494949"/>
                </a:solidFill>
                <a:latin typeface="Gothic A1 Medium"/>
                <a:ea typeface="Gothic A1 Medium"/>
              </a:rPr>
              <a:t>) :</a:t>
            </a:r>
          </a:p>
          <a:p>
            <a:pPr>
              <a:lnSpc>
                <a:spcPts val="3360"/>
              </a:lnSpc>
            </a:pPr>
            <a:r>
              <a:rPr lang="en-US" altLang="ko-KR" sz="2400" spc="-96" dirty="0">
                <a:solidFill>
                  <a:srgbClr val="494949"/>
                </a:solidFill>
                <a:latin typeface="Gothic A1 Medium"/>
                <a:ea typeface="Gothic A1 Medium"/>
              </a:rPr>
              <a:t> </a:t>
            </a:r>
          </a:p>
          <a:p>
            <a:pPr>
              <a:lnSpc>
                <a:spcPts val="3360"/>
              </a:lnSpc>
            </a:pPr>
            <a:r>
              <a:rPr lang="ko-KR" altLang="en-US" sz="2400" spc="-96" dirty="0">
                <a:solidFill>
                  <a:srgbClr val="494949"/>
                </a:solidFill>
                <a:latin typeface="Gothic A1 Medium"/>
                <a:ea typeface="Gothic A1 Medium"/>
              </a:rPr>
              <a:t>강준혁  </a:t>
            </a:r>
            <a:r>
              <a:rPr lang="en-US" altLang="ko-KR" sz="2400" spc="-96" dirty="0">
                <a:solidFill>
                  <a:srgbClr val="494949"/>
                </a:solidFill>
                <a:latin typeface="Gothic A1 Medium"/>
                <a:ea typeface="Gothic A1 Medium"/>
              </a:rPr>
              <a:t>(</a:t>
            </a:r>
            <a:r>
              <a:rPr lang="ko-KR" altLang="en-US" sz="2400" spc="-96" dirty="0">
                <a:solidFill>
                  <a:srgbClr val="494949"/>
                </a:solidFill>
                <a:latin typeface="Gothic A1 Medium"/>
                <a:ea typeface="Gothic A1 Medium"/>
              </a:rPr>
              <a:t>팀원</a:t>
            </a:r>
            <a:r>
              <a:rPr lang="en-US" altLang="ko-KR" sz="2400" spc="-96" dirty="0">
                <a:solidFill>
                  <a:srgbClr val="494949"/>
                </a:solidFill>
                <a:latin typeface="Gothic A1 Medium"/>
                <a:ea typeface="Gothic A1 Medium"/>
              </a:rPr>
              <a:t>) :</a:t>
            </a:r>
            <a:endParaRPr lang="en-US" sz="2400" spc="-96" dirty="0">
              <a:solidFill>
                <a:srgbClr val="494949"/>
              </a:solidFill>
              <a:latin typeface="Gothic A1 Medium"/>
              <a:ea typeface="Gothic A1 Medium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1273629" y="1017814"/>
            <a:ext cx="6609576" cy="971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en-US" sz="5500" spc="-220">
                <a:solidFill>
                  <a:srgbClr val="1FA1E4"/>
                </a:solidFill>
                <a:ea typeface="Gothic A1 Ultra-Bold"/>
              </a:rPr>
              <a:t>개발팀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2393639" y="8254700"/>
            <a:ext cx="3004796" cy="282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40"/>
              </a:lnSpc>
            </a:pPr>
            <a:r>
              <a:rPr lang="ko-KR" altLang="en-US" sz="1800" dirty="0">
                <a:solidFill>
                  <a:srgbClr val="494949"/>
                </a:solidFill>
                <a:ea typeface="Gothic A1 Medium"/>
              </a:rPr>
              <a:t>팀장</a:t>
            </a:r>
            <a:endParaRPr lang="en-US" sz="1800" dirty="0">
              <a:solidFill>
                <a:srgbClr val="494949"/>
              </a:solidFill>
              <a:ea typeface="Gothic A1 Medium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7641602" y="8254700"/>
            <a:ext cx="3004796" cy="282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40"/>
              </a:lnSpc>
            </a:pPr>
            <a:r>
              <a:rPr lang="ko-KR" altLang="en-US" dirty="0">
                <a:solidFill>
                  <a:srgbClr val="494949"/>
                </a:solidFill>
                <a:ea typeface="Gothic A1 Medium"/>
              </a:rPr>
              <a:t>팀원</a:t>
            </a:r>
            <a:endParaRPr lang="en-US" sz="1800" dirty="0">
              <a:solidFill>
                <a:srgbClr val="494949"/>
              </a:solidFill>
              <a:ea typeface="Gothic A1 Medium"/>
            </a:endParaRPr>
          </a:p>
        </p:txBody>
      </p:sp>
      <p:sp>
        <p:nvSpPr>
          <p:cNvPr id="29" name="AutoShape 29"/>
          <p:cNvSpPr/>
          <p:nvPr/>
        </p:nvSpPr>
        <p:spPr>
          <a:xfrm>
            <a:off x="2393639" y="8741358"/>
            <a:ext cx="3004796" cy="0"/>
          </a:xfrm>
          <a:prstGeom prst="line">
            <a:avLst/>
          </a:prstGeom>
          <a:ln w="28575" cap="flat">
            <a:solidFill>
              <a:srgbClr val="1FA1E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0" name="AutoShape 30"/>
          <p:cNvSpPr/>
          <p:nvPr/>
        </p:nvSpPr>
        <p:spPr>
          <a:xfrm>
            <a:off x="7641602" y="8741358"/>
            <a:ext cx="3004796" cy="0"/>
          </a:xfrm>
          <a:prstGeom prst="line">
            <a:avLst/>
          </a:prstGeom>
          <a:ln w="28575" cap="flat">
            <a:solidFill>
              <a:srgbClr val="1FA1E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06109" y="-115661"/>
            <a:ext cx="18500217" cy="518101"/>
            <a:chOff x="0" y="0"/>
            <a:chExt cx="4872485" cy="13645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72485" cy="136455"/>
            </a:xfrm>
            <a:custGeom>
              <a:avLst/>
              <a:gdLst/>
              <a:ahLst/>
              <a:cxnLst/>
              <a:rect l="l" t="t" r="r" b="b"/>
              <a:pathLst>
                <a:path w="4872485" h="136455">
                  <a:moveTo>
                    <a:pt x="0" y="0"/>
                  </a:moveTo>
                  <a:lnTo>
                    <a:pt x="4872485" y="0"/>
                  </a:lnTo>
                  <a:lnTo>
                    <a:pt x="4872485" y="136455"/>
                  </a:lnTo>
                  <a:lnTo>
                    <a:pt x="0" y="136455"/>
                  </a:lnTo>
                  <a:close/>
                </a:path>
              </a:pathLst>
            </a:custGeom>
            <a:solidFill>
              <a:srgbClr val="1FA1E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4872485" cy="1650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-306977" y="1479777"/>
            <a:ext cx="1335677" cy="0"/>
          </a:xfrm>
          <a:prstGeom prst="line">
            <a:avLst/>
          </a:prstGeom>
          <a:ln w="142875" cap="flat">
            <a:solidFill>
              <a:srgbClr val="0B3B7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6" name="TextBox 6"/>
          <p:cNvSpPr txBox="1"/>
          <p:nvPr/>
        </p:nvSpPr>
        <p:spPr>
          <a:xfrm>
            <a:off x="1306370" y="998764"/>
            <a:ext cx="6609576" cy="971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en-US" sz="5500" spc="-220">
                <a:solidFill>
                  <a:srgbClr val="1FA1E4"/>
                </a:solidFill>
                <a:ea typeface="Gothic A1 Ultra-Bold"/>
              </a:rPr>
              <a:t>웹페이지 확인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754446" y="3600450"/>
            <a:ext cx="3086100" cy="5131641"/>
            <a:chOff x="0" y="0"/>
            <a:chExt cx="4114800" cy="6842188"/>
          </a:xfrm>
        </p:grpSpPr>
        <p:grpSp>
          <p:nvGrpSpPr>
            <p:cNvPr id="8" name="Group 8"/>
            <p:cNvGrpSpPr/>
            <p:nvPr/>
          </p:nvGrpSpPr>
          <p:grpSpPr>
            <a:xfrm>
              <a:off x="0" y="0"/>
              <a:ext cx="4114800" cy="6842188"/>
              <a:chOff x="0" y="0"/>
              <a:chExt cx="812800" cy="1351543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812800" cy="1351543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1351543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1351543"/>
                    </a:lnTo>
                    <a:lnTo>
                      <a:pt x="0" y="1351543"/>
                    </a:lnTo>
                    <a:close/>
                  </a:path>
                </a:pathLst>
              </a:custGeom>
              <a:solidFill>
                <a:srgbClr val="F4F4F4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0" name="TextBox 10"/>
              <p:cNvSpPr txBox="1"/>
              <p:nvPr/>
            </p:nvSpPr>
            <p:spPr>
              <a:xfrm>
                <a:off x="0" y="-28575"/>
                <a:ext cx="812800" cy="138011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49"/>
                  </a:lnSpc>
                </a:pPr>
                <a:endParaRPr/>
              </a:p>
            </p:txBody>
          </p:sp>
        </p:grpSp>
        <p:sp>
          <p:nvSpPr>
            <p:cNvPr id="11" name="AutoShape 11"/>
            <p:cNvSpPr/>
            <p:nvPr/>
          </p:nvSpPr>
          <p:spPr>
            <a:xfrm>
              <a:off x="0" y="0"/>
              <a:ext cx="4114800" cy="0"/>
            </a:xfrm>
            <a:prstGeom prst="line">
              <a:avLst/>
            </a:prstGeom>
            <a:ln w="63500" cap="flat">
              <a:solidFill>
                <a:srgbClr val="1FA1E4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2" name="AutoShape 12"/>
            <p:cNvSpPr/>
            <p:nvPr/>
          </p:nvSpPr>
          <p:spPr>
            <a:xfrm>
              <a:off x="0" y="6778688"/>
              <a:ext cx="4114800" cy="0"/>
            </a:xfrm>
            <a:prstGeom prst="line">
              <a:avLst/>
            </a:prstGeom>
            <a:ln w="63500" cap="flat">
              <a:solidFill>
                <a:srgbClr val="1FA1E4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754446" y="5576356"/>
            <a:ext cx="3086100" cy="1084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00"/>
              </a:lnSpc>
            </a:pPr>
            <a:r>
              <a:rPr lang="en-US" sz="3200" spc="-80">
                <a:solidFill>
                  <a:srgbClr val="494949"/>
                </a:solidFill>
                <a:ea typeface="Gothic A1 Bold"/>
              </a:rPr>
              <a:t>메인 페이지</a:t>
            </a:r>
          </a:p>
          <a:p>
            <a:pPr algn="ctr">
              <a:lnSpc>
                <a:spcPts val="4000"/>
              </a:lnSpc>
            </a:pPr>
            <a:r>
              <a:rPr lang="en-US" sz="3200" spc="-80">
                <a:solidFill>
                  <a:srgbClr val="494949"/>
                </a:solidFill>
                <a:ea typeface="Gothic A1 Bold"/>
              </a:rPr>
              <a:t>구성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2578085" y="2939594"/>
            <a:ext cx="1438823" cy="1321712"/>
            <a:chOff x="0" y="0"/>
            <a:chExt cx="1918431" cy="1762283"/>
          </a:xfrm>
        </p:grpSpPr>
        <p:grpSp>
          <p:nvGrpSpPr>
            <p:cNvPr id="15" name="Group 15"/>
            <p:cNvGrpSpPr/>
            <p:nvPr/>
          </p:nvGrpSpPr>
          <p:grpSpPr>
            <a:xfrm>
              <a:off x="78074" y="0"/>
              <a:ext cx="1762283" cy="1762283"/>
              <a:chOff x="0" y="0"/>
              <a:chExt cx="812800" cy="81280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FA1E4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49"/>
                  </a:lnSpc>
                </a:pPr>
                <a:endParaRPr/>
              </a:p>
            </p:txBody>
          </p:sp>
        </p:grpSp>
        <p:sp>
          <p:nvSpPr>
            <p:cNvPr id="18" name="TextBox 18"/>
            <p:cNvSpPr txBox="1"/>
            <p:nvPr/>
          </p:nvSpPr>
          <p:spPr>
            <a:xfrm>
              <a:off x="0" y="408066"/>
              <a:ext cx="1918431" cy="9556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759"/>
                </a:lnSpc>
              </a:pPr>
              <a:r>
                <a:rPr lang="en-US" sz="4799" spc="47">
                  <a:solidFill>
                    <a:srgbClr val="FFFFFF"/>
                  </a:solidFill>
                  <a:latin typeface="Montserrat Ultra-Bold"/>
                </a:rPr>
                <a:t>01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5653485" y="3600450"/>
            <a:ext cx="3086100" cy="5131641"/>
            <a:chOff x="0" y="0"/>
            <a:chExt cx="4114800" cy="6842188"/>
          </a:xfrm>
        </p:grpSpPr>
        <p:grpSp>
          <p:nvGrpSpPr>
            <p:cNvPr id="20" name="Group 20"/>
            <p:cNvGrpSpPr/>
            <p:nvPr/>
          </p:nvGrpSpPr>
          <p:grpSpPr>
            <a:xfrm>
              <a:off x="0" y="0"/>
              <a:ext cx="4114800" cy="6842188"/>
              <a:chOff x="0" y="0"/>
              <a:chExt cx="812800" cy="1351543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812800" cy="1351543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1351543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1351543"/>
                    </a:lnTo>
                    <a:lnTo>
                      <a:pt x="0" y="1351543"/>
                    </a:lnTo>
                    <a:close/>
                  </a:path>
                </a:pathLst>
              </a:custGeom>
              <a:solidFill>
                <a:srgbClr val="F4F4F4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2" name="TextBox 22"/>
              <p:cNvSpPr txBox="1"/>
              <p:nvPr/>
            </p:nvSpPr>
            <p:spPr>
              <a:xfrm>
                <a:off x="0" y="-28575"/>
                <a:ext cx="812800" cy="138011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49"/>
                  </a:lnSpc>
                </a:pPr>
                <a:endParaRPr/>
              </a:p>
            </p:txBody>
          </p:sp>
        </p:grpSp>
        <p:sp>
          <p:nvSpPr>
            <p:cNvPr id="23" name="AutoShape 23"/>
            <p:cNvSpPr/>
            <p:nvPr/>
          </p:nvSpPr>
          <p:spPr>
            <a:xfrm>
              <a:off x="0" y="0"/>
              <a:ext cx="4114800" cy="0"/>
            </a:xfrm>
            <a:prstGeom prst="line">
              <a:avLst/>
            </a:prstGeom>
            <a:ln w="63500" cap="flat">
              <a:solidFill>
                <a:srgbClr val="1FA1E4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4" name="AutoShape 24"/>
            <p:cNvSpPr/>
            <p:nvPr/>
          </p:nvSpPr>
          <p:spPr>
            <a:xfrm>
              <a:off x="0" y="6778688"/>
              <a:ext cx="4114800" cy="0"/>
            </a:xfrm>
            <a:prstGeom prst="line">
              <a:avLst/>
            </a:prstGeom>
            <a:ln w="63500" cap="flat">
              <a:solidFill>
                <a:srgbClr val="1FA1E4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6477123" y="2939594"/>
            <a:ext cx="1438823" cy="1321712"/>
            <a:chOff x="0" y="0"/>
            <a:chExt cx="1918431" cy="1762283"/>
          </a:xfrm>
        </p:grpSpPr>
        <p:grpSp>
          <p:nvGrpSpPr>
            <p:cNvPr id="26" name="Group 26"/>
            <p:cNvGrpSpPr/>
            <p:nvPr/>
          </p:nvGrpSpPr>
          <p:grpSpPr>
            <a:xfrm>
              <a:off x="78074" y="0"/>
              <a:ext cx="1762283" cy="1762283"/>
              <a:chOff x="0" y="0"/>
              <a:chExt cx="812800" cy="8128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FA1E4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8" name="TextBox 28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49"/>
                  </a:lnSpc>
                </a:pPr>
                <a:endParaRPr/>
              </a:p>
            </p:txBody>
          </p:sp>
        </p:grpSp>
        <p:sp>
          <p:nvSpPr>
            <p:cNvPr id="29" name="TextBox 29"/>
            <p:cNvSpPr txBox="1"/>
            <p:nvPr/>
          </p:nvSpPr>
          <p:spPr>
            <a:xfrm>
              <a:off x="0" y="408066"/>
              <a:ext cx="1918431" cy="9556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759"/>
                </a:lnSpc>
              </a:pPr>
              <a:r>
                <a:rPr lang="en-US" sz="4799" spc="47">
                  <a:solidFill>
                    <a:srgbClr val="FFFFFF"/>
                  </a:solidFill>
                  <a:latin typeface="Montserrat Ultra-Bold"/>
                </a:rPr>
                <a:t>02</a:t>
              </a:r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5653485" y="5585881"/>
            <a:ext cx="3150815" cy="10958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83"/>
              </a:lnSpc>
            </a:pPr>
            <a:r>
              <a:rPr lang="en-US" sz="3267" spc="-81">
                <a:solidFill>
                  <a:srgbClr val="494949"/>
                </a:solidFill>
                <a:latin typeface="Gothic A1 Bold"/>
                <a:ea typeface="Gothic A1 Bold"/>
              </a:rPr>
              <a:t>예 &amp; 적금  </a:t>
            </a:r>
          </a:p>
          <a:p>
            <a:pPr algn="ctr">
              <a:lnSpc>
                <a:spcPts val="4083"/>
              </a:lnSpc>
            </a:pPr>
            <a:r>
              <a:rPr lang="en-US" sz="3267" spc="-81">
                <a:solidFill>
                  <a:srgbClr val="494949"/>
                </a:solidFill>
                <a:ea typeface="Gothic A1 Bold"/>
              </a:rPr>
              <a:t>비교</a:t>
            </a:r>
          </a:p>
        </p:txBody>
      </p:sp>
      <p:grpSp>
        <p:nvGrpSpPr>
          <p:cNvPr id="31" name="Group 31"/>
          <p:cNvGrpSpPr/>
          <p:nvPr/>
        </p:nvGrpSpPr>
        <p:grpSpPr>
          <a:xfrm>
            <a:off x="9552523" y="3600450"/>
            <a:ext cx="3086100" cy="5131641"/>
            <a:chOff x="0" y="0"/>
            <a:chExt cx="4114800" cy="6842188"/>
          </a:xfrm>
        </p:grpSpPr>
        <p:grpSp>
          <p:nvGrpSpPr>
            <p:cNvPr id="32" name="Group 32"/>
            <p:cNvGrpSpPr/>
            <p:nvPr/>
          </p:nvGrpSpPr>
          <p:grpSpPr>
            <a:xfrm>
              <a:off x="0" y="0"/>
              <a:ext cx="4114800" cy="6842188"/>
              <a:chOff x="0" y="0"/>
              <a:chExt cx="812800" cy="1351543"/>
            </a:xfrm>
          </p:grpSpPr>
          <p:sp>
            <p:nvSpPr>
              <p:cNvPr id="33" name="Freeform 33"/>
              <p:cNvSpPr/>
              <p:nvPr/>
            </p:nvSpPr>
            <p:spPr>
              <a:xfrm>
                <a:off x="0" y="0"/>
                <a:ext cx="812800" cy="1351543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1351543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1351543"/>
                    </a:lnTo>
                    <a:lnTo>
                      <a:pt x="0" y="1351543"/>
                    </a:lnTo>
                    <a:close/>
                  </a:path>
                </a:pathLst>
              </a:custGeom>
              <a:solidFill>
                <a:srgbClr val="F4F4F4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4" name="TextBox 34"/>
              <p:cNvSpPr txBox="1"/>
              <p:nvPr/>
            </p:nvSpPr>
            <p:spPr>
              <a:xfrm>
                <a:off x="0" y="-28575"/>
                <a:ext cx="812800" cy="138011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49"/>
                  </a:lnSpc>
                </a:pPr>
                <a:endParaRPr/>
              </a:p>
            </p:txBody>
          </p:sp>
        </p:grpSp>
        <p:sp>
          <p:nvSpPr>
            <p:cNvPr id="35" name="AutoShape 35"/>
            <p:cNvSpPr/>
            <p:nvPr/>
          </p:nvSpPr>
          <p:spPr>
            <a:xfrm>
              <a:off x="0" y="0"/>
              <a:ext cx="4114800" cy="0"/>
            </a:xfrm>
            <a:prstGeom prst="line">
              <a:avLst/>
            </a:prstGeom>
            <a:ln w="63500" cap="flat">
              <a:solidFill>
                <a:srgbClr val="1FA1E4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6" name="AutoShape 36"/>
            <p:cNvSpPr/>
            <p:nvPr/>
          </p:nvSpPr>
          <p:spPr>
            <a:xfrm>
              <a:off x="0" y="6778688"/>
              <a:ext cx="4114800" cy="0"/>
            </a:xfrm>
            <a:prstGeom prst="line">
              <a:avLst/>
            </a:prstGeom>
            <a:ln w="63500" cap="flat">
              <a:solidFill>
                <a:srgbClr val="1FA1E4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37" name="Group 37"/>
          <p:cNvGrpSpPr/>
          <p:nvPr/>
        </p:nvGrpSpPr>
        <p:grpSpPr>
          <a:xfrm>
            <a:off x="10376162" y="2939594"/>
            <a:ext cx="1438823" cy="1321712"/>
            <a:chOff x="0" y="0"/>
            <a:chExt cx="1918431" cy="1762283"/>
          </a:xfrm>
        </p:grpSpPr>
        <p:grpSp>
          <p:nvGrpSpPr>
            <p:cNvPr id="38" name="Group 38"/>
            <p:cNvGrpSpPr/>
            <p:nvPr/>
          </p:nvGrpSpPr>
          <p:grpSpPr>
            <a:xfrm>
              <a:off x="78074" y="0"/>
              <a:ext cx="1762283" cy="1762283"/>
              <a:chOff x="0" y="0"/>
              <a:chExt cx="812800" cy="812800"/>
            </a:xfrm>
          </p:grpSpPr>
          <p:sp>
            <p:nvSpPr>
              <p:cNvPr id="39" name="Freeform 3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FA1E4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0" name="TextBox 40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49"/>
                  </a:lnSpc>
                </a:pPr>
                <a:endParaRPr/>
              </a:p>
            </p:txBody>
          </p:sp>
        </p:grpSp>
        <p:sp>
          <p:nvSpPr>
            <p:cNvPr id="41" name="TextBox 41"/>
            <p:cNvSpPr txBox="1"/>
            <p:nvPr/>
          </p:nvSpPr>
          <p:spPr>
            <a:xfrm>
              <a:off x="0" y="408066"/>
              <a:ext cx="1918431" cy="9556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759"/>
                </a:lnSpc>
              </a:pPr>
              <a:r>
                <a:rPr lang="en-US" sz="4799" spc="47">
                  <a:solidFill>
                    <a:srgbClr val="FFFFFF"/>
                  </a:solidFill>
                  <a:latin typeface="Montserrat Ultra-Bold"/>
                </a:rPr>
                <a:t>03</a:t>
              </a:r>
            </a:p>
          </p:txBody>
        </p:sp>
      </p:grpSp>
      <p:sp>
        <p:nvSpPr>
          <p:cNvPr id="42" name="TextBox 42"/>
          <p:cNvSpPr txBox="1"/>
          <p:nvPr/>
        </p:nvSpPr>
        <p:spPr>
          <a:xfrm>
            <a:off x="9552523" y="5576356"/>
            <a:ext cx="3086100" cy="1084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00"/>
              </a:lnSpc>
            </a:pPr>
            <a:r>
              <a:rPr lang="en-US" sz="3200" spc="-80">
                <a:solidFill>
                  <a:srgbClr val="494949"/>
                </a:solidFill>
                <a:ea typeface="Gothic A1 Bold"/>
              </a:rPr>
              <a:t>주변은행 검색</a:t>
            </a:r>
          </a:p>
          <a:p>
            <a:pPr algn="ctr">
              <a:lnSpc>
                <a:spcPts val="4000"/>
              </a:lnSpc>
            </a:pPr>
            <a:r>
              <a:rPr lang="en-US" sz="3200" spc="-80">
                <a:solidFill>
                  <a:srgbClr val="494949"/>
                </a:solidFill>
                <a:ea typeface="Gothic A1 Bold"/>
              </a:rPr>
              <a:t>환율 계산기</a:t>
            </a:r>
          </a:p>
        </p:txBody>
      </p:sp>
      <p:grpSp>
        <p:nvGrpSpPr>
          <p:cNvPr id="43" name="Group 43"/>
          <p:cNvGrpSpPr/>
          <p:nvPr/>
        </p:nvGrpSpPr>
        <p:grpSpPr>
          <a:xfrm>
            <a:off x="13451562" y="3600450"/>
            <a:ext cx="3086100" cy="5131641"/>
            <a:chOff x="0" y="0"/>
            <a:chExt cx="4114800" cy="6842188"/>
          </a:xfrm>
        </p:grpSpPr>
        <p:grpSp>
          <p:nvGrpSpPr>
            <p:cNvPr id="44" name="Group 44"/>
            <p:cNvGrpSpPr/>
            <p:nvPr/>
          </p:nvGrpSpPr>
          <p:grpSpPr>
            <a:xfrm>
              <a:off x="0" y="0"/>
              <a:ext cx="4114800" cy="6842188"/>
              <a:chOff x="0" y="0"/>
              <a:chExt cx="812800" cy="1351543"/>
            </a:xfrm>
          </p:grpSpPr>
          <p:sp>
            <p:nvSpPr>
              <p:cNvPr id="45" name="Freeform 45"/>
              <p:cNvSpPr/>
              <p:nvPr/>
            </p:nvSpPr>
            <p:spPr>
              <a:xfrm>
                <a:off x="0" y="0"/>
                <a:ext cx="812800" cy="1351543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1351543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1351543"/>
                    </a:lnTo>
                    <a:lnTo>
                      <a:pt x="0" y="1351543"/>
                    </a:lnTo>
                    <a:close/>
                  </a:path>
                </a:pathLst>
              </a:custGeom>
              <a:solidFill>
                <a:srgbClr val="F4F4F4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6" name="TextBox 46"/>
              <p:cNvSpPr txBox="1"/>
              <p:nvPr/>
            </p:nvSpPr>
            <p:spPr>
              <a:xfrm>
                <a:off x="0" y="-28575"/>
                <a:ext cx="812800" cy="138011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49"/>
                  </a:lnSpc>
                </a:pPr>
                <a:endParaRPr/>
              </a:p>
            </p:txBody>
          </p:sp>
        </p:grpSp>
        <p:sp>
          <p:nvSpPr>
            <p:cNvPr id="47" name="AutoShape 47"/>
            <p:cNvSpPr/>
            <p:nvPr/>
          </p:nvSpPr>
          <p:spPr>
            <a:xfrm>
              <a:off x="0" y="0"/>
              <a:ext cx="4114800" cy="0"/>
            </a:xfrm>
            <a:prstGeom prst="line">
              <a:avLst/>
            </a:prstGeom>
            <a:ln w="63500" cap="flat">
              <a:solidFill>
                <a:srgbClr val="1FA1E4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8" name="AutoShape 48"/>
            <p:cNvSpPr/>
            <p:nvPr/>
          </p:nvSpPr>
          <p:spPr>
            <a:xfrm>
              <a:off x="0" y="6778688"/>
              <a:ext cx="4114800" cy="0"/>
            </a:xfrm>
            <a:prstGeom prst="line">
              <a:avLst/>
            </a:prstGeom>
            <a:ln w="63500" cap="flat">
              <a:solidFill>
                <a:srgbClr val="1FA1E4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49" name="Group 49"/>
          <p:cNvGrpSpPr/>
          <p:nvPr/>
        </p:nvGrpSpPr>
        <p:grpSpPr>
          <a:xfrm>
            <a:off x="14275200" y="2939594"/>
            <a:ext cx="1438823" cy="1321712"/>
            <a:chOff x="0" y="0"/>
            <a:chExt cx="1918431" cy="1762283"/>
          </a:xfrm>
        </p:grpSpPr>
        <p:grpSp>
          <p:nvGrpSpPr>
            <p:cNvPr id="50" name="Group 50"/>
            <p:cNvGrpSpPr/>
            <p:nvPr/>
          </p:nvGrpSpPr>
          <p:grpSpPr>
            <a:xfrm>
              <a:off x="78074" y="0"/>
              <a:ext cx="1762283" cy="1762283"/>
              <a:chOff x="0" y="0"/>
              <a:chExt cx="812800" cy="812800"/>
            </a:xfrm>
          </p:grpSpPr>
          <p:sp>
            <p:nvSpPr>
              <p:cNvPr id="51" name="Freeform 5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FA1E4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52" name="TextBox 52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49"/>
                  </a:lnSpc>
                </a:pPr>
                <a:endParaRPr/>
              </a:p>
            </p:txBody>
          </p:sp>
        </p:grpSp>
        <p:sp>
          <p:nvSpPr>
            <p:cNvPr id="53" name="TextBox 53"/>
            <p:cNvSpPr txBox="1"/>
            <p:nvPr/>
          </p:nvSpPr>
          <p:spPr>
            <a:xfrm>
              <a:off x="0" y="408066"/>
              <a:ext cx="1918431" cy="9556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759"/>
                </a:lnSpc>
              </a:pPr>
              <a:r>
                <a:rPr lang="en-US" sz="4799" spc="47">
                  <a:solidFill>
                    <a:srgbClr val="FFFFFF"/>
                  </a:solidFill>
                  <a:latin typeface="Montserrat Ultra-Bold"/>
                </a:rPr>
                <a:t>04</a:t>
              </a:r>
            </a:p>
          </p:txBody>
        </p:sp>
      </p:grpSp>
      <p:sp>
        <p:nvSpPr>
          <p:cNvPr id="54" name="TextBox 54"/>
          <p:cNvSpPr txBox="1"/>
          <p:nvPr/>
        </p:nvSpPr>
        <p:spPr>
          <a:xfrm>
            <a:off x="13451562" y="5597102"/>
            <a:ext cx="3086100" cy="1084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00"/>
              </a:lnSpc>
            </a:pPr>
            <a:r>
              <a:rPr lang="en-US" sz="3200" spc="-80">
                <a:solidFill>
                  <a:srgbClr val="494949"/>
                </a:solidFill>
                <a:ea typeface="Gothic A1 Bold"/>
              </a:rPr>
              <a:t>금융상품</a:t>
            </a:r>
          </a:p>
          <a:p>
            <a:pPr algn="ctr">
              <a:lnSpc>
                <a:spcPts val="4000"/>
              </a:lnSpc>
            </a:pPr>
            <a:r>
              <a:rPr lang="en-US" sz="3200" spc="-80">
                <a:solidFill>
                  <a:srgbClr val="494949"/>
                </a:solidFill>
                <a:ea typeface="Gothic A1 Bold"/>
              </a:rPr>
              <a:t>추천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242</Words>
  <Application>Microsoft Office PowerPoint</Application>
  <PresentationFormat>사용자 지정</PresentationFormat>
  <Paragraphs>81</Paragraphs>
  <Slides>10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20" baseType="lpstr">
      <vt:lpstr>Gothic A1 Semi-Bold</vt:lpstr>
      <vt:lpstr>Gothic A1 Bold</vt:lpstr>
      <vt:lpstr>Gothic A1 Heavy</vt:lpstr>
      <vt:lpstr>Montserrat Ultra-Bold</vt:lpstr>
      <vt:lpstr>Gothic A1 Ultra-Bold</vt:lpstr>
      <vt:lpstr>Gothic A1 Medium</vt:lpstr>
      <vt:lpstr>Calibri</vt:lpstr>
      <vt:lpstr>Gothic A1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하늘색 테마의 온라인 쇼핑몰 보고서 프레젠테이션</dc:title>
  <dc:creator>user</dc:creator>
  <cp:lastModifiedBy>강준혁</cp:lastModifiedBy>
  <cp:revision>4</cp:revision>
  <dcterms:created xsi:type="dcterms:W3CDTF">2006-08-16T00:00:00Z</dcterms:created>
  <dcterms:modified xsi:type="dcterms:W3CDTF">2023-11-23T22:31:38Z</dcterms:modified>
  <dc:identifier>DAF1BcERZN0</dc:identifier>
</cp:coreProperties>
</file>